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4" r:id="rId5"/>
    <p:sldId id="285" r:id="rId6"/>
    <p:sldId id="286" r:id="rId7"/>
    <p:sldId id="287" r:id="rId8"/>
    <p:sldId id="288" r:id="rId9"/>
    <p:sldId id="289" r:id="rId10"/>
    <p:sldId id="290" r:id="rId11"/>
    <p:sldId id="291" r:id="rId12"/>
    <p:sldId id="259" r:id="rId13"/>
    <p:sldId id="260" r:id="rId14"/>
    <p:sldId id="261" r:id="rId15"/>
    <p:sldId id="262" r:id="rId16"/>
    <p:sldId id="263" r:id="rId17"/>
    <p:sldId id="264" r:id="rId18"/>
    <p:sldId id="265" r:id="rId19"/>
    <p:sldId id="266" r:id="rId20"/>
    <p:sldId id="267" r:id="rId21"/>
    <p:sldId id="268" r:id="rId22"/>
    <p:sldId id="269" r:id="rId23"/>
    <p:sldId id="273" r:id="rId24"/>
    <p:sldId id="274" r:id="rId25"/>
    <p:sldId id="275" r:id="rId26"/>
    <p:sldId id="276" r:id="rId27"/>
    <p:sldId id="277" r:id="rId28"/>
    <p:sldId id="278" r:id="rId29"/>
    <p:sldId id="279"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sans titre" id="{1056B15F-AA88-41B4-8C3A-B8E490442866}">
          <p14:sldIdLst>
            <p14:sldId id="256"/>
            <p14:sldId id="257"/>
            <p14:sldId id="258"/>
            <p14:sldId id="284"/>
            <p14:sldId id="285"/>
            <p14:sldId id="286"/>
            <p14:sldId id="287"/>
            <p14:sldId id="288"/>
            <p14:sldId id="289"/>
            <p14:sldId id="290"/>
            <p14:sldId id="291"/>
            <p14:sldId id="259"/>
            <p14:sldId id="260"/>
            <p14:sldId id="261"/>
            <p14:sldId id="262"/>
            <p14:sldId id="263"/>
            <p14:sldId id="264"/>
            <p14:sldId id="265"/>
            <p14:sldId id="266"/>
            <p14:sldId id="267"/>
            <p14:sldId id="268"/>
            <p14:sldId id="269"/>
            <p14:sldId id="273"/>
            <p14:sldId id="274"/>
            <p14:sldId id="275"/>
            <p14:sldId id="276"/>
            <p14:sldId id="277"/>
            <p14:sldId id="278"/>
            <p14:sldId id="27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2" d="100"/>
          <a:sy n="52" d="100"/>
        </p:scale>
        <p:origin x="-150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10/04/2015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10/04/2015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10/04/2015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10/04/2015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10/04/2015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10/04/2015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10/04/2015</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10/04/2015</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10/04/2015</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10/04/2015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10/04/2015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10/04/2015</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340768"/>
            <a:ext cx="7772400" cy="2376264"/>
          </a:xfrm>
        </p:spPr>
        <p:txBody>
          <a:bodyPr>
            <a:normAutofit fontScale="90000"/>
          </a:bodyPr>
          <a:lstStyle/>
          <a:p>
            <a:r>
              <a:rPr lang="fr-FR" dirty="0" smtClean="0"/>
              <a:t>Dermites de contact professionnelles. Cas d’une Entreprise de Commercialisation de noix de cajou a </a:t>
            </a:r>
            <a:r>
              <a:rPr lang="fr-FR" dirty="0" err="1" smtClean="0"/>
              <a:t>Coyah</a:t>
            </a:r>
            <a:r>
              <a:rPr lang="fr-FR" dirty="0" smtClean="0"/>
              <a:t>(</a:t>
            </a:r>
            <a:r>
              <a:rPr lang="fr-FR" dirty="0" err="1" smtClean="0"/>
              <a:t>Guinee</a:t>
            </a:r>
            <a:r>
              <a:rPr lang="fr-FR" dirty="0" smtClean="0"/>
              <a:t>)</a:t>
            </a:r>
            <a:endParaRPr lang="fr-FR" dirty="0"/>
          </a:p>
        </p:txBody>
      </p:sp>
      <p:sp>
        <p:nvSpPr>
          <p:cNvPr id="3" name="Sous-titre 2"/>
          <p:cNvSpPr>
            <a:spLocks noGrp="1"/>
          </p:cNvSpPr>
          <p:nvPr>
            <p:ph type="subTitle" idx="1"/>
          </p:nvPr>
        </p:nvSpPr>
        <p:spPr>
          <a:xfrm>
            <a:off x="251520" y="3886200"/>
            <a:ext cx="8496944" cy="2351112"/>
          </a:xfrm>
        </p:spPr>
        <p:txBody>
          <a:bodyPr>
            <a:normAutofit/>
          </a:bodyPr>
          <a:lstStyle/>
          <a:p>
            <a:r>
              <a:rPr lang="fr-FR" b="1" i="1" u="sng" dirty="0" smtClean="0">
                <a:latin typeface="Arial Narrow" pitchFamily="34" charset="0"/>
              </a:rPr>
              <a:t>Dr YANSANE A</a:t>
            </a:r>
            <a:r>
              <a:rPr lang="fr-FR" i="1" dirty="0" smtClean="0">
                <a:latin typeface="Arial Narrow" pitchFamily="34" charset="0"/>
              </a:rPr>
              <a:t>., MARA A, BAH M, N’</a:t>
            </a:r>
            <a:r>
              <a:rPr lang="fr-FR" i="1" dirty="0" err="1" smtClean="0">
                <a:latin typeface="Arial Narrow" pitchFamily="34" charset="0"/>
              </a:rPr>
              <a:t>Diaye</a:t>
            </a:r>
            <a:r>
              <a:rPr lang="fr-FR" i="1" dirty="0" smtClean="0">
                <a:latin typeface="Arial Narrow" pitchFamily="34" charset="0"/>
              </a:rPr>
              <a:t> M A, SYLLA A S; DIAKITE F B</a:t>
            </a:r>
          </a:p>
          <a:p>
            <a:endParaRPr lang="fr-FR" dirty="0" smtClean="0"/>
          </a:p>
          <a:p>
            <a:endParaRPr lang="fr-FR" dirty="0"/>
          </a:p>
        </p:txBody>
      </p:sp>
    </p:spTree>
    <p:extLst>
      <p:ext uri="{BB962C8B-B14F-4D97-AF65-F5344CB8AC3E}">
        <p14:creationId xmlns:p14="http://schemas.microsoft.com/office/powerpoint/2010/main" val="1843394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u="sng" dirty="0"/>
              <a:t>Image 7 :</a:t>
            </a:r>
            <a:r>
              <a:rPr lang="fr-FR" dirty="0"/>
              <a:t> Equipement de protection individuelle défectueux</a:t>
            </a: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912216"/>
            <a:ext cx="7463636" cy="39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2587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u="sng" dirty="0"/>
              <a:t>Image 8</a:t>
            </a:r>
            <a:r>
              <a:rPr lang="fr-FR" dirty="0"/>
              <a:t> : instrument de décortication manuelle </a:t>
            </a: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710538"/>
            <a:ext cx="6642678" cy="4052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6405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a:t>La santé au travail est un ensemble de dispositions essentiellement préventives et protectrices permettant de surveiller le travail et les travailleurs afin de préserver l’intégrité physique, physiologique et psychologique de ces derniers en rapport avec leur tâche quotidienne et d’assurer leur meilleur rendement ; c’est pourquoi l’entreprise doit établir et publier une politique de sécurité et hygiène au travail.</a:t>
            </a:r>
          </a:p>
          <a:p>
            <a:pPr marL="0" indent="0">
              <a:buNone/>
            </a:pPr>
            <a:r>
              <a:rPr lang="fr-FR" dirty="0"/>
              <a:t> </a:t>
            </a:r>
            <a:endParaRPr lang="fr-FR" dirty="0" smtClean="0"/>
          </a:p>
          <a:p>
            <a:r>
              <a:rPr lang="fr-FR" dirty="0" smtClean="0"/>
              <a:t> </a:t>
            </a:r>
            <a:r>
              <a:rPr lang="fr-FR" dirty="0"/>
              <a:t>En effet, une entreprise, ce n’est pas que des parts de marché, des coûts fixes ou des profits, c’est avant tout des hommes.  Rien ne peut justifier la blessure, le handicap, ou la mort d’un travailleur. Il est donc de la responsabilité de l’entreprise, de l’employeur et de l’ensemble des travailleurs de tout mettre en œuvre pour que la maladie ou  l’accident ne soit pas une fatalité inéluctable.</a:t>
            </a:r>
          </a:p>
        </p:txBody>
      </p:sp>
    </p:spTree>
    <p:extLst>
      <p:ext uri="{BB962C8B-B14F-4D97-AF65-F5344CB8AC3E}">
        <p14:creationId xmlns:p14="http://schemas.microsoft.com/office/powerpoint/2010/main" val="4160433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INTRODUCTION</a:t>
            </a:r>
          </a:p>
        </p:txBody>
      </p:sp>
      <p:sp>
        <p:nvSpPr>
          <p:cNvPr id="3" name="Espace réservé du contenu 2"/>
          <p:cNvSpPr>
            <a:spLocks noGrp="1"/>
          </p:cNvSpPr>
          <p:nvPr>
            <p:ph idx="1"/>
          </p:nvPr>
        </p:nvSpPr>
        <p:spPr/>
        <p:txBody>
          <a:bodyPr>
            <a:normAutofit fontScale="85000" lnSpcReduction="10000"/>
          </a:bodyPr>
          <a:lstStyle/>
          <a:p>
            <a:r>
              <a:rPr lang="fr-FR" dirty="0"/>
              <a:t>La santé et sécurité, c’est de la réflexion préalable, de la préparation, de la rigueur et de la concentration dans l’action. Lorsque les travailleurs ont acquis ces réflexions, ils les utilisent dans les aspects de leur vie professionnelle et deviennent ainsi plus performants.</a:t>
            </a:r>
          </a:p>
          <a:p>
            <a:pPr marL="0" indent="0">
              <a:buNone/>
            </a:pPr>
            <a:endParaRPr lang="fr-FR" dirty="0" smtClean="0"/>
          </a:p>
          <a:p>
            <a:r>
              <a:rPr lang="fr-FR" dirty="0" smtClean="0"/>
              <a:t>Malgré </a:t>
            </a:r>
            <a:r>
              <a:rPr lang="fr-FR" dirty="0"/>
              <a:t>les dispositions réglementaires importantes consacrant le principe de la responsabilité de l’employeur dans la gestion effective de la santé, sécurité et hygiène   au travail, il reste évident que  la situation sur place est alarmante.</a:t>
            </a:r>
          </a:p>
        </p:txBody>
      </p:sp>
    </p:spTree>
    <p:extLst>
      <p:ext uri="{BB962C8B-B14F-4D97-AF65-F5344CB8AC3E}">
        <p14:creationId xmlns:p14="http://schemas.microsoft.com/office/powerpoint/2010/main" val="716903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INTRODUCTION</a:t>
            </a:r>
          </a:p>
        </p:txBody>
      </p:sp>
      <p:sp>
        <p:nvSpPr>
          <p:cNvPr id="3" name="Espace réservé du contenu 2"/>
          <p:cNvSpPr>
            <a:spLocks noGrp="1"/>
          </p:cNvSpPr>
          <p:nvPr>
            <p:ph idx="1"/>
          </p:nvPr>
        </p:nvSpPr>
        <p:spPr/>
        <p:txBody>
          <a:bodyPr>
            <a:normAutofit fontScale="85000" lnSpcReduction="20000"/>
          </a:bodyPr>
          <a:lstStyle/>
          <a:p>
            <a:pPr marL="0" lvl="0" indent="0">
              <a:buNone/>
            </a:pPr>
            <a:r>
              <a:rPr lang="fr-FR" b="1" dirty="0" smtClean="0"/>
              <a:t>    Objectif </a:t>
            </a:r>
            <a:r>
              <a:rPr lang="fr-FR" b="1" dirty="0"/>
              <a:t>général :</a:t>
            </a:r>
            <a:endParaRPr lang="fr-FR" dirty="0"/>
          </a:p>
          <a:p>
            <a:pPr lvl="0"/>
            <a:r>
              <a:rPr lang="fr-FR" dirty="0"/>
              <a:t>Evaluation de l’état de santé des travailleurs de l’usine d’acajou de </a:t>
            </a:r>
            <a:r>
              <a:rPr lang="fr-FR" dirty="0" err="1"/>
              <a:t>Sopelgui</a:t>
            </a:r>
            <a:r>
              <a:rPr lang="fr-FR" dirty="0"/>
              <a:t> Agro Industries de </a:t>
            </a:r>
            <a:r>
              <a:rPr lang="fr-FR" dirty="0" err="1"/>
              <a:t>Coyah</a:t>
            </a:r>
            <a:r>
              <a:rPr lang="fr-FR" dirty="0"/>
              <a:t>.</a:t>
            </a:r>
          </a:p>
          <a:p>
            <a:pPr marL="0" lvl="0" indent="0">
              <a:buNone/>
            </a:pPr>
            <a:r>
              <a:rPr lang="fr-FR" b="1" dirty="0" smtClean="0"/>
              <a:t>    Objectifs </a:t>
            </a:r>
            <a:r>
              <a:rPr lang="fr-FR" b="1" dirty="0"/>
              <a:t>Spécifiques :</a:t>
            </a:r>
            <a:endParaRPr lang="fr-FR" dirty="0"/>
          </a:p>
          <a:p>
            <a:pPr lvl="0"/>
            <a:r>
              <a:rPr lang="fr-FR" dirty="0"/>
              <a:t>Identification des risques liés au milieu du travail</a:t>
            </a:r>
          </a:p>
          <a:p>
            <a:pPr lvl="0"/>
            <a:r>
              <a:rPr lang="fr-FR" dirty="0"/>
              <a:t>Dépistage des maladies : systémiques, professionnelles et à caractère professionnels</a:t>
            </a:r>
          </a:p>
          <a:p>
            <a:pPr lvl="0"/>
            <a:r>
              <a:rPr lang="fr-FR" dirty="0"/>
              <a:t>Enquête sur la nature des produits chimiques, leur toxicité et les effets nocifs sur la santé des travailleurs.</a:t>
            </a:r>
          </a:p>
          <a:p>
            <a:r>
              <a:rPr lang="fr-FR" dirty="0"/>
              <a:t>Etudes et évaluation des conditions d’hygiène et de sécurité au travail</a:t>
            </a:r>
          </a:p>
        </p:txBody>
      </p:sp>
    </p:spTree>
    <p:extLst>
      <p:ext uri="{BB962C8B-B14F-4D97-AF65-F5344CB8AC3E}">
        <p14:creationId xmlns:p14="http://schemas.microsoft.com/office/powerpoint/2010/main" val="3721559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PRESENTATION </a:t>
            </a:r>
            <a:endParaRPr lang="fr-FR" dirty="0"/>
          </a:p>
        </p:txBody>
      </p:sp>
      <p:sp>
        <p:nvSpPr>
          <p:cNvPr id="3" name="Espace réservé du contenu 2"/>
          <p:cNvSpPr>
            <a:spLocks noGrp="1"/>
          </p:cNvSpPr>
          <p:nvPr>
            <p:ph idx="1"/>
          </p:nvPr>
        </p:nvSpPr>
        <p:spPr/>
        <p:txBody>
          <a:bodyPr/>
          <a:lstStyle/>
          <a:p>
            <a:pPr marL="0" lvl="0" indent="0">
              <a:buNone/>
            </a:pPr>
            <a:r>
              <a:rPr lang="fr-FR" b="1" dirty="0" smtClean="0"/>
              <a:t>   Caractéristiques </a:t>
            </a:r>
            <a:r>
              <a:rPr lang="fr-FR" b="1" dirty="0"/>
              <a:t>Physiques de l’Entreprise :</a:t>
            </a:r>
            <a:endParaRPr lang="fr-FR" dirty="0"/>
          </a:p>
          <a:p>
            <a:r>
              <a:rPr lang="fr-FR" dirty="0"/>
              <a:t>La SOPELGUI Agro Industries JVS-SA a son siège social fixé au Km 40, </a:t>
            </a:r>
            <a:r>
              <a:rPr lang="fr-FR" dirty="0" err="1"/>
              <a:t>Bentourouyah</a:t>
            </a:r>
            <a:r>
              <a:rPr lang="fr-FR" dirty="0"/>
              <a:t>, Préfecture de </a:t>
            </a:r>
            <a:r>
              <a:rPr lang="fr-FR" dirty="0" err="1"/>
              <a:t>Coyah</a:t>
            </a:r>
            <a:r>
              <a:rPr lang="fr-FR" dirty="0"/>
              <a:t> en République de Guinée.</a:t>
            </a:r>
          </a:p>
          <a:p>
            <a:pPr marL="0" lvl="0" indent="0">
              <a:buNone/>
            </a:pPr>
            <a:r>
              <a:rPr lang="fr-FR" b="1" dirty="0" smtClean="0"/>
              <a:t>   Activité </a:t>
            </a:r>
            <a:r>
              <a:rPr lang="fr-FR" b="1" dirty="0"/>
              <a:t>Principale :</a:t>
            </a:r>
            <a:endParaRPr lang="fr-FR" dirty="0"/>
          </a:p>
          <a:p>
            <a:r>
              <a:rPr lang="fr-FR" dirty="0"/>
              <a:t>La </a:t>
            </a:r>
            <a:r>
              <a:rPr lang="fr-FR" dirty="0" err="1"/>
              <a:t>Sopelgui</a:t>
            </a:r>
            <a:r>
              <a:rPr lang="fr-FR" dirty="0"/>
              <a:t> est une industrie agro-alimentaire qui a pour activité essentielle le traitement et la commercialisation de la noix de cajou.</a:t>
            </a:r>
          </a:p>
          <a:p>
            <a:endParaRPr lang="fr-FR" dirty="0"/>
          </a:p>
        </p:txBody>
      </p:sp>
    </p:spTree>
    <p:extLst>
      <p:ext uri="{BB962C8B-B14F-4D97-AF65-F5344CB8AC3E}">
        <p14:creationId xmlns:p14="http://schemas.microsoft.com/office/powerpoint/2010/main" val="3147941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PRESENTATION</a:t>
            </a:r>
          </a:p>
        </p:txBody>
      </p:sp>
      <p:sp>
        <p:nvSpPr>
          <p:cNvPr id="3" name="Espace réservé du contenu 2"/>
          <p:cNvSpPr>
            <a:spLocks noGrp="1"/>
          </p:cNvSpPr>
          <p:nvPr>
            <p:ph idx="1"/>
          </p:nvPr>
        </p:nvSpPr>
        <p:spPr/>
        <p:txBody>
          <a:bodyPr>
            <a:normAutofit fontScale="77500" lnSpcReduction="20000"/>
          </a:bodyPr>
          <a:lstStyle/>
          <a:p>
            <a:pPr marL="0" lvl="0" indent="0">
              <a:buNone/>
            </a:pPr>
            <a:r>
              <a:rPr lang="fr-FR" b="1" dirty="0" smtClean="0"/>
              <a:t>      Schéma </a:t>
            </a:r>
            <a:r>
              <a:rPr lang="fr-FR" b="1" dirty="0"/>
              <a:t>de procédé de fabrication :</a:t>
            </a:r>
            <a:endParaRPr lang="fr-FR" dirty="0"/>
          </a:p>
          <a:p>
            <a:pPr marL="0" indent="0">
              <a:buNone/>
            </a:pPr>
            <a:r>
              <a:rPr lang="fr-FR" dirty="0" smtClean="0"/>
              <a:t>    Le processus technologique de la transformation de la noix de cajou comprend huit grandes étapes :</a:t>
            </a:r>
          </a:p>
          <a:p>
            <a:r>
              <a:rPr lang="fr-FR" b="1" dirty="0" smtClean="0"/>
              <a:t>Etape </a:t>
            </a:r>
            <a:r>
              <a:rPr lang="fr-FR" b="1" dirty="0"/>
              <a:t>1 :</a:t>
            </a:r>
            <a:r>
              <a:rPr lang="fr-FR" dirty="0"/>
              <a:t> La noix de cajou est étalée et séchée au soleil pendant deux à trois jours</a:t>
            </a:r>
          </a:p>
          <a:p>
            <a:r>
              <a:rPr lang="fr-FR" b="1" dirty="0"/>
              <a:t>Etape 2 :</a:t>
            </a:r>
            <a:r>
              <a:rPr lang="fr-FR" dirty="0"/>
              <a:t> La noix de cajou chauffée dans des fours spéciaux pendant 1 heure puis refroidie pendant 24 heures.</a:t>
            </a:r>
          </a:p>
          <a:p>
            <a:r>
              <a:rPr lang="fr-FR" b="1" dirty="0"/>
              <a:t>Etape 3 :</a:t>
            </a:r>
            <a:r>
              <a:rPr lang="fr-FR" dirty="0"/>
              <a:t> La noix de cajou est décortiquée dans des machines semi-automatiques pour séparer la coque du noyau.</a:t>
            </a:r>
          </a:p>
          <a:p>
            <a:r>
              <a:rPr lang="fr-FR" b="1" dirty="0"/>
              <a:t>Etape 4</a:t>
            </a:r>
            <a:r>
              <a:rPr lang="fr-FR" dirty="0"/>
              <a:t> : La noix de cajou obtenue est déshumidifiée par un chauffage pendant 10 à 12 heures à plus de 80°c puis refroidie pendant 24 heures</a:t>
            </a:r>
            <a:r>
              <a:rPr lang="fr-FR" dirty="0" smtClean="0"/>
              <a:t>.</a:t>
            </a:r>
            <a:endParaRPr lang="fr-FR" dirty="0"/>
          </a:p>
        </p:txBody>
      </p:sp>
    </p:spTree>
    <p:extLst>
      <p:ext uri="{BB962C8B-B14F-4D97-AF65-F5344CB8AC3E}">
        <p14:creationId xmlns:p14="http://schemas.microsoft.com/office/powerpoint/2010/main" val="3205368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PRESENTATION</a:t>
            </a:r>
          </a:p>
        </p:txBody>
      </p:sp>
      <p:sp>
        <p:nvSpPr>
          <p:cNvPr id="3" name="Espace réservé du contenu 2"/>
          <p:cNvSpPr>
            <a:spLocks noGrp="1"/>
          </p:cNvSpPr>
          <p:nvPr>
            <p:ph idx="1"/>
          </p:nvPr>
        </p:nvSpPr>
        <p:spPr/>
        <p:txBody>
          <a:bodyPr>
            <a:normAutofit lnSpcReduction="10000"/>
          </a:bodyPr>
          <a:lstStyle/>
          <a:p>
            <a:r>
              <a:rPr lang="fr-FR" b="1" dirty="0"/>
              <a:t>Etape 5 :</a:t>
            </a:r>
            <a:r>
              <a:rPr lang="fr-FR" dirty="0"/>
              <a:t> Les noix de cajou sont triées par des machines puis manuellement</a:t>
            </a:r>
          </a:p>
          <a:p>
            <a:r>
              <a:rPr lang="fr-FR" b="1" dirty="0"/>
              <a:t>Etape 6 :</a:t>
            </a:r>
            <a:r>
              <a:rPr lang="fr-FR" dirty="0"/>
              <a:t> Les noix de cajou sont mises à frire dans l’huile de palme ou végétale</a:t>
            </a:r>
          </a:p>
          <a:p>
            <a:r>
              <a:rPr lang="fr-FR" b="1" dirty="0"/>
              <a:t>Etape 7 :</a:t>
            </a:r>
            <a:r>
              <a:rPr lang="fr-FR" dirty="0"/>
              <a:t> Les noix de cajou sont classées par taille, la couleur et l’apparence</a:t>
            </a:r>
          </a:p>
          <a:p>
            <a:r>
              <a:rPr lang="fr-FR" b="1" dirty="0"/>
              <a:t>Etape 8 :</a:t>
            </a:r>
            <a:r>
              <a:rPr lang="fr-FR" dirty="0"/>
              <a:t> Le produit est emballé puis mis dans des sacs ou dans des cartons pour être exporté</a:t>
            </a:r>
          </a:p>
          <a:p>
            <a:endParaRPr lang="fr-FR" dirty="0"/>
          </a:p>
        </p:txBody>
      </p:sp>
    </p:spTree>
    <p:extLst>
      <p:ext uri="{BB962C8B-B14F-4D97-AF65-F5344CB8AC3E}">
        <p14:creationId xmlns:p14="http://schemas.microsoft.com/office/powerpoint/2010/main" val="2686575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PRESENTATION</a:t>
            </a:r>
          </a:p>
        </p:txBody>
      </p:sp>
      <p:sp>
        <p:nvSpPr>
          <p:cNvPr id="3" name="Espace réservé du contenu 2"/>
          <p:cNvSpPr>
            <a:spLocks noGrp="1"/>
          </p:cNvSpPr>
          <p:nvPr>
            <p:ph idx="1"/>
          </p:nvPr>
        </p:nvSpPr>
        <p:spPr/>
        <p:txBody>
          <a:bodyPr>
            <a:normAutofit fontScale="92500" lnSpcReduction="20000"/>
          </a:bodyPr>
          <a:lstStyle/>
          <a:p>
            <a:pPr marL="0" lvl="0" indent="0">
              <a:buNone/>
            </a:pPr>
            <a:r>
              <a:rPr lang="fr-FR" b="1" dirty="0" smtClean="0"/>
              <a:t>     Nature </a:t>
            </a:r>
            <a:r>
              <a:rPr lang="fr-FR" b="1" dirty="0"/>
              <a:t>du produit :</a:t>
            </a:r>
            <a:endParaRPr lang="fr-FR" dirty="0"/>
          </a:p>
          <a:p>
            <a:r>
              <a:rPr lang="fr-FR" dirty="0"/>
              <a:t>       La noix de cajou ou anacarde est le fruit de l’anacardier et son amande comestible constitue le principal produit utilisé de cette plante. La coque de la noix est composée de deux coquilles, l’une à l’extérieur de couleur verte et fine, l’autre interne de couleur brune et dure séparée par une structure à cavité qui contient une résine phénolique caustique constituée de 90% d’acide </a:t>
            </a:r>
            <a:r>
              <a:rPr lang="fr-FR" dirty="0" err="1"/>
              <a:t>anacardique</a:t>
            </a:r>
            <a:r>
              <a:rPr lang="fr-FR" dirty="0"/>
              <a:t> et 10% de </a:t>
            </a:r>
            <a:r>
              <a:rPr lang="fr-FR" dirty="0" err="1"/>
              <a:t>cardol</a:t>
            </a:r>
            <a:r>
              <a:rPr lang="fr-FR" dirty="0"/>
              <a:t> appelée baume de cajou</a:t>
            </a:r>
          </a:p>
          <a:p>
            <a:endParaRPr lang="fr-FR" dirty="0"/>
          </a:p>
        </p:txBody>
      </p:sp>
    </p:spTree>
    <p:extLst>
      <p:ext uri="{BB962C8B-B14F-4D97-AF65-F5344CB8AC3E}">
        <p14:creationId xmlns:p14="http://schemas.microsoft.com/office/powerpoint/2010/main" val="3705785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PRESENTATION</a:t>
            </a:r>
          </a:p>
        </p:txBody>
      </p:sp>
      <p:sp>
        <p:nvSpPr>
          <p:cNvPr id="3" name="Espace réservé du contenu 2"/>
          <p:cNvSpPr>
            <a:spLocks noGrp="1"/>
          </p:cNvSpPr>
          <p:nvPr>
            <p:ph idx="1"/>
          </p:nvPr>
        </p:nvSpPr>
        <p:spPr/>
        <p:txBody>
          <a:bodyPr>
            <a:normAutofit/>
          </a:bodyPr>
          <a:lstStyle/>
          <a:p>
            <a:pPr marL="0" lvl="0" indent="0">
              <a:buNone/>
            </a:pPr>
            <a:r>
              <a:rPr lang="fr-FR" b="1" dirty="0" smtClean="0"/>
              <a:t>     La </a:t>
            </a:r>
            <a:r>
              <a:rPr lang="fr-FR" b="1" dirty="0"/>
              <a:t>toxicité :</a:t>
            </a:r>
            <a:endParaRPr lang="fr-FR" dirty="0"/>
          </a:p>
          <a:p>
            <a:r>
              <a:rPr lang="fr-FR" dirty="0"/>
              <a:t>Comme l’ensemble des variétés de noix, celle de cajou à un important potentiel allergénique lié aux oléorésines et toxines (</a:t>
            </a:r>
            <a:r>
              <a:rPr lang="fr-FR" dirty="0" err="1"/>
              <a:t>urushiol</a:t>
            </a:r>
            <a:r>
              <a:rPr lang="fr-FR" dirty="0"/>
              <a:t>)  qu’elle contient. </a:t>
            </a:r>
            <a:r>
              <a:rPr lang="fr-FR" dirty="0" smtClean="0"/>
              <a:t>L’intoxication </a:t>
            </a:r>
            <a:r>
              <a:rPr lang="fr-FR" dirty="0"/>
              <a:t>par noix de cajou est rare, mais ceux qui les manipulent pour leur production en retirant la coque peuvent parfois souffrir d’effets secondaires </a:t>
            </a:r>
          </a:p>
          <a:p>
            <a:endParaRPr lang="fr-FR" dirty="0"/>
          </a:p>
        </p:txBody>
      </p:sp>
    </p:spTree>
    <p:extLst>
      <p:ext uri="{BB962C8B-B14F-4D97-AF65-F5344CB8AC3E}">
        <p14:creationId xmlns:p14="http://schemas.microsoft.com/office/powerpoint/2010/main" val="3714362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a:t>
            </a:r>
            <a:r>
              <a:rPr lang="fr-FR" dirty="0" smtClean="0"/>
              <a:t>lan</a:t>
            </a:r>
            <a:endParaRPr lang="fr-FR" dirty="0"/>
          </a:p>
        </p:txBody>
      </p:sp>
      <p:sp>
        <p:nvSpPr>
          <p:cNvPr id="3" name="Espace réservé du contenu 2"/>
          <p:cNvSpPr>
            <a:spLocks noGrp="1"/>
          </p:cNvSpPr>
          <p:nvPr>
            <p:ph idx="1"/>
          </p:nvPr>
        </p:nvSpPr>
        <p:spPr/>
        <p:txBody>
          <a:bodyPr>
            <a:normAutofit fontScale="25000" lnSpcReduction="20000"/>
          </a:bodyPr>
          <a:lstStyle/>
          <a:p>
            <a:pPr marL="106680" indent="0">
              <a:spcAft>
                <a:spcPts val="0"/>
              </a:spcAft>
              <a:buNone/>
            </a:pPr>
            <a:r>
              <a:rPr lang="fr-FR" sz="6200" b="1" dirty="0">
                <a:latin typeface="Arial"/>
                <a:ea typeface="Times New Roman"/>
              </a:rPr>
              <a:t>I-Introduction</a:t>
            </a:r>
            <a:r>
              <a:rPr lang="fr-FR" sz="6200" b="1" dirty="0" smtClean="0">
                <a:latin typeface="Arial"/>
                <a:ea typeface="Times New Roman"/>
              </a:rPr>
              <a:t>…………………………………</a:t>
            </a:r>
          </a:p>
          <a:p>
            <a:pPr marL="106680" indent="0">
              <a:spcAft>
                <a:spcPts val="0"/>
              </a:spcAft>
              <a:buNone/>
            </a:pPr>
            <a:r>
              <a:rPr lang="fr-FR" sz="6200" b="1" dirty="0" smtClean="0">
                <a:latin typeface="Arial"/>
                <a:ea typeface="Times New Roman"/>
              </a:rPr>
              <a:t>II-Objectifs</a:t>
            </a:r>
            <a:r>
              <a:rPr lang="fr-FR" sz="6200" b="1" dirty="0">
                <a:latin typeface="Arial"/>
                <a:ea typeface="Times New Roman"/>
              </a:rPr>
              <a:t> </a:t>
            </a:r>
            <a:endParaRPr lang="fr-FR" sz="6200" dirty="0">
              <a:latin typeface="Times New Roman"/>
              <a:ea typeface="Times New Roman"/>
            </a:endParaRPr>
          </a:p>
          <a:p>
            <a:pPr marL="106680" indent="0">
              <a:spcAft>
                <a:spcPts val="0"/>
              </a:spcAft>
              <a:buNone/>
            </a:pPr>
            <a:r>
              <a:rPr lang="fr-FR" sz="6200" b="1" dirty="0">
                <a:latin typeface="Arial"/>
                <a:ea typeface="Times New Roman"/>
              </a:rPr>
              <a:t>III-Présentation de l’entreprise</a:t>
            </a:r>
            <a:r>
              <a:rPr lang="fr-FR" sz="6200" b="1" dirty="0" smtClean="0">
                <a:latin typeface="Arial"/>
                <a:ea typeface="Times New Roman"/>
              </a:rPr>
              <a:t>…………</a:t>
            </a:r>
            <a:endParaRPr lang="fr-FR" sz="6200" dirty="0">
              <a:latin typeface="Times New Roman"/>
              <a:ea typeface="Times New Roman"/>
            </a:endParaRPr>
          </a:p>
          <a:p>
            <a:pPr marL="0" indent="0">
              <a:spcAft>
                <a:spcPts val="0"/>
              </a:spcAft>
              <a:buNone/>
            </a:pPr>
            <a:r>
              <a:rPr lang="fr-FR" sz="6200" b="1" dirty="0">
                <a:latin typeface="Arial"/>
                <a:ea typeface="Times New Roman"/>
              </a:rPr>
              <a:t> </a:t>
            </a:r>
            <a:endParaRPr lang="fr-FR" sz="6200" dirty="0">
              <a:latin typeface="Times New Roman"/>
              <a:ea typeface="Times New Roman"/>
            </a:endParaRPr>
          </a:p>
          <a:p>
            <a:pPr marL="0" lvl="0" indent="0">
              <a:buNone/>
            </a:pPr>
            <a:r>
              <a:rPr lang="fr-FR" sz="6200" b="1" dirty="0" smtClean="0">
                <a:latin typeface="Arial"/>
                <a:ea typeface="Times New Roman"/>
              </a:rPr>
              <a:t>   Caractéristiques </a:t>
            </a:r>
            <a:r>
              <a:rPr lang="fr-FR" sz="6200" b="1" dirty="0">
                <a:latin typeface="Arial"/>
                <a:ea typeface="Times New Roman"/>
              </a:rPr>
              <a:t>Physiques de l’Entreprise</a:t>
            </a:r>
            <a:r>
              <a:rPr lang="fr-FR" sz="6200" b="1" dirty="0" smtClean="0">
                <a:latin typeface="Arial"/>
                <a:ea typeface="Times New Roman"/>
              </a:rPr>
              <a:t>……………</a:t>
            </a:r>
            <a:endParaRPr lang="fr-FR" sz="6200" dirty="0">
              <a:latin typeface="Times New Roman"/>
              <a:ea typeface="Times New Roman"/>
            </a:endParaRPr>
          </a:p>
          <a:p>
            <a:pPr marL="114300" indent="0">
              <a:spcAft>
                <a:spcPts val="0"/>
              </a:spcAft>
              <a:buNone/>
            </a:pPr>
            <a:r>
              <a:rPr lang="fr-FR" sz="6200" b="1" dirty="0">
                <a:latin typeface="Arial"/>
                <a:ea typeface="Times New Roman"/>
              </a:rPr>
              <a:t> </a:t>
            </a:r>
            <a:endParaRPr lang="fr-FR" sz="6200" dirty="0">
              <a:latin typeface="Times New Roman"/>
              <a:ea typeface="Times New Roman"/>
            </a:endParaRPr>
          </a:p>
          <a:p>
            <a:pPr marL="0" lvl="0" indent="0">
              <a:buNone/>
            </a:pPr>
            <a:r>
              <a:rPr lang="fr-FR" sz="6200" b="1" dirty="0" smtClean="0">
                <a:latin typeface="Arial"/>
                <a:ea typeface="Times New Roman"/>
              </a:rPr>
              <a:t>    Activités </a:t>
            </a:r>
            <a:r>
              <a:rPr lang="fr-FR" sz="6200" b="1" dirty="0">
                <a:latin typeface="Arial"/>
                <a:ea typeface="Times New Roman"/>
              </a:rPr>
              <a:t>Principales</a:t>
            </a:r>
            <a:r>
              <a:rPr lang="fr-FR" sz="6200" b="1" dirty="0" smtClean="0">
                <a:latin typeface="Arial"/>
                <a:ea typeface="Times New Roman"/>
              </a:rPr>
              <a:t>……………………………..……</a:t>
            </a:r>
            <a:endParaRPr lang="fr-FR" sz="6200" dirty="0">
              <a:latin typeface="Times New Roman"/>
              <a:ea typeface="Times New Roman"/>
            </a:endParaRPr>
          </a:p>
          <a:p>
            <a:pPr marL="114300" indent="0">
              <a:spcAft>
                <a:spcPts val="0"/>
              </a:spcAft>
              <a:buNone/>
            </a:pPr>
            <a:r>
              <a:rPr lang="fr-FR" sz="6200" b="1" dirty="0">
                <a:latin typeface="Arial"/>
                <a:ea typeface="Times New Roman"/>
              </a:rPr>
              <a:t> </a:t>
            </a:r>
            <a:endParaRPr lang="fr-FR" sz="6200" dirty="0">
              <a:latin typeface="Times New Roman"/>
              <a:ea typeface="Times New Roman"/>
            </a:endParaRPr>
          </a:p>
          <a:p>
            <a:pPr marL="0" lvl="0" indent="0">
              <a:buNone/>
            </a:pPr>
            <a:r>
              <a:rPr lang="fr-FR" sz="6200" b="1" dirty="0" smtClean="0">
                <a:latin typeface="Arial"/>
                <a:ea typeface="Times New Roman"/>
              </a:rPr>
              <a:t>    Schéma </a:t>
            </a:r>
            <a:r>
              <a:rPr lang="fr-FR" sz="6200" b="1" dirty="0">
                <a:latin typeface="Arial"/>
                <a:ea typeface="Times New Roman"/>
              </a:rPr>
              <a:t>de procédé de fabrication</a:t>
            </a:r>
            <a:r>
              <a:rPr lang="fr-FR" sz="6200" b="1" dirty="0" smtClean="0">
                <a:latin typeface="Arial"/>
                <a:ea typeface="Times New Roman"/>
              </a:rPr>
              <a:t>……………….……</a:t>
            </a:r>
            <a:endParaRPr lang="fr-FR" sz="6200" dirty="0">
              <a:latin typeface="Times New Roman"/>
              <a:ea typeface="Times New Roman"/>
            </a:endParaRPr>
          </a:p>
          <a:p>
            <a:pPr marL="114300" indent="0">
              <a:spcAft>
                <a:spcPts val="0"/>
              </a:spcAft>
              <a:buNone/>
            </a:pPr>
            <a:r>
              <a:rPr lang="fr-FR" sz="6200" b="1" dirty="0">
                <a:latin typeface="Arial"/>
                <a:ea typeface="Times New Roman"/>
              </a:rPr>
              <a:t> </a:t>
            </a:r>
            <a:endParaRPr lang="fr-FR" sz="6200" dirty="0">
              <a:latin typeface="Times New Roman"/>
              <a:ea typeface="Times New Roman"/>
            </a:endParaRPr>
          </a:p>
          <a:p>
            <a:pPr marL="0" lvl="0" indent="0">
              <a:buNone/>
            </a:pPr>
            <a:r>
              <a:rPr lang="fr-FR" sz="6200" b="1" dirty="0">
                <a:latin typeface="Arial"/>
                <a:ea typeface="Times New Roman"/>
              </a:rPr>
              <a:t> </a:t>
            </a:r>
            <a:r>
              <a:rPr lang="fr-FR" sz="6200" b="1" dirty="0" smtClean="0">
                <a:latin typeface="Arial"/>
                <a:ea typeface="Times New Roman"/>
              </a:rPr>
              <a:t>    Nature </a:t>
            </a:r>
            <a:r>
              <a:rPr lang="fr-FR" sz="6200" b="1" dirty="0">
                <a:latin typeface="Arial"/>
                <a:ea typeface="Times New Roman"/>
              </a:rPr>
              <a:t>du produit</a:t>
            </a:r>
            <a:r>
              <a:rPr lang="fr-FR" sz="6200" b="1" dirty="0" smtClean="0">
                <a:latin typeface="Arial"/>
                <a:ea typeface="Times New Roman"/>
              </a:rPr>
              <a:t>………………………………………</a:t>
            </a:r>
            <a:endParaRPr lang="fr-FR" sz="6200" dirty="0">
              <a:latin typeface="Times New Roman"/>
              <a:ea typeface="Times New Roman"/>
            </a:endParaRPr>
          </a:p>
          <a:p>
            <a:pPr marL="114300" indent="0">
              <a:spcAft>
                <a:spcPts val="0"/>
              </a:spcAft>
              <a:buNone/>
            </a:pPr>
            <a:r>
              <a:rPr lang="fr-FR" sz="6200" b="1" dirty="0">
                <a:latin typeface="Arial"/>
                <a:ea typeface="Times New Roman"/>
              </a:rPr>
              <a:t> </a:t>
            </a:r>
            <a:endParaRPr lang="fr-FR" sz="6200" dirty="0">
              <a:latin typeface="Times New Roman"/>
              <a:ea typeface="Times New Roman"/>
            </a:endParaRPr>
          </a:p>
          <a:p>
            <a:pPr marL="0" lvl="0" indent="0">
              <a:buNone/>
            </a:pPr>
            <a:r>
              <a:rPr lang="fr-FR" sz="6200" b="1" dirty="0" smtClean="0">
                <a:latin typeface="Arial"/>
                <a:ea typeface="Times New Roman"/>
              </a:rPr>
              <a:t>    Toxicité…………………………………………………</a:t>
            </a:r>
            <a:endParaRPr lang="fr-FR" sz="6200" dirty="0">
              <a:latin typeface="Times New Roman"/>
              <a:ea typeface="Times New Roman"/>
            </a:endParaRPr>
          </a:p>
          <a:p>
            <a:pPr marL="106680" indent="0">
              <a:spcAft>
                <a:spcPts val="0"/>
              </a:spcAft>
              <a:buNone/>
            </a:pPr>
            <a:r>
              <a:rPr lang="fr-FR" sz="6200" b="1" dirty="0">
                <a:latin typeface="Arial"/>
                <a:ea typeface="Times New Roman"/>
              </a:rPr>
              <a:t> </a:t>
            </a:r>
            <a:endParaRPr lang="fr-FR" sz="6200" dirty="0" smtClean="0">
              <a:latin typeface="Times New Roman"/>
              <a:ea typeface="Times New Roman"/>
            </a:endParaRPr>
          </a:p>
          <a:p>
            <a:pPr marL="106680" indent="0">
              <a:spcAft>
                <a:spcPts val="0"/>
              </a:spcAft>
              <a:buNone/>
            </a:pPr>
            <a:r>
              <a:rPr lang="fr-FR" sz="6200" b="1" dirty="0" smtClean="0">
                <a:latin typeface="Arial"/>
                <a:ea typeface="Times New Roman"/>
              </a:rPr>
              <a:t>IV-Méthodologie………………………………………</a:t>
            </a:r>
            <a:endParaRPr lang="fr-FR" sz="6200" dirty="0">
              <a:latin typeface="Times New Roman"/>
              <a:ea typeface="Times New Roman"/>
            </a:endParaRPr>
          </a:p>
          <a:p>
            <a:pPr marL="0" indent="0">
              <a:spcAft>
                <a:spcPts val="0"/>
              </a:spcAft>
              <a:buNone/>
            </a:pPr>
            <a:r>
              <a:rPr lang="fr-FR" sz="6200" b="1" dirty="0">
                <a:latin typeface="Arial"/>
                <a:ea typeface="Times New Roman"/>
              </a:rPr>
              <a:t> </a:t>
            </a:r>
            <a:endParaRPr lang="fr-FR" sz="6200" dirty="0">
              <a:latin typeface="Times New Roman"/>
              <a:ea typeface="Times New Roman"/>
            </a:endParaRPr>
          </a:p>
          <a:p>
            <a:pPr marL="106680" indent="0">
              <a:spcAft>
                <a:spcPts val="0"/>
              </a:spcAft>
              <a:buNone/>
            </a:pPr>
            <a:r>
              <a:rPr lang="fr-FR" sz="6200" b="1" dirty="0">
                <a:latin typeface="Arial"/>
                <a:ea typeface="Times New Roman"/>
              </a:rPr>
              <a:t>V-Etude de postes</a:t>
            </a:r>
            <a:r>
              <a:rPr lang="fr-FR" b="1" dirty="0" smtClean="0">
                <a:latin typeface="Arial"/>
                <a:ea typeface="Times New Roman"/>
              </a:rPr>
              <a:t>…………………………………………………</a:t>
            </a:r>
            <a:endParaRPr lang="fr-FR" dirty="0">
              <a:latin typeface="Times New Roman"/>
              <a:ea typeface="Times New Roman"/>
            </a:endParaRPr>
          </a:p>
          <a:p>
            <a:pPr marL="106680" indent="0">
              <a:spcAft>
                <a:spcPts val="0"/>
              </a:spcAft>
              <a:buNone/>
            </a:pPr>
            <a:r>
              <a:rPr lang="fr-FR" b="1" dirty="0">
                <a:latin typeface="Arial"/>
                <a:ea typeface="Times New Roman"/>
              </a:rPr>
              <a:t> </a:t>
            </a:r>
            <a:endParaRPr lang="fr-FR" dirty="0">
              <a:latin typeface="Times New Roman"/>
              <a:ea typeface="Times New Roman"/>
            </a:endParaRPr>
          </a:p>
          <a:p>
            <a:pPr lvl="0">
              <a:buFont typeface="Arial"/>
              <a:buChar char="-"/>
            </a:pPr>
            <a:endParaRPr lang="fr-FR" dirty="0"/>
          </a:p>
        </p:txBody>
      </p:sp>
    </p:spTree>
    <p:extLst>
      <p:ext uri="{BB962C8B-B14F-4D97-AF65-F5344CB8AC3E}">
        <p14:creationId xmlns:p14="http://schemas.microsoft.com/office/powerpoint/2010/main" val="150968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ETUDE DE POSTE</a:t>
            </a:r>
            <a:endParaRPr lang="fr-FR" dirty="0"/>
          </a:p>
        </p:txBody>
      </p:sp>
      <p:sp>
        <p:nvSpPr>
          <p:cNvPr id="3" name="Espace réservé du contenu 2"/>
          <p:cNvSpPr>
            <a:spLocks noGrp="1"/>
          </p:cNvSpPr>
          <p:nvPr>
            <p:ph idx="1"/>
          </p:nvPr>
        </p:nvSpPr>
        <p:spPr/>
        <p:txBody>
          <a:bodyPr/>
          <a:lstStyle/>
          <a:p>
            <a:pPr marL="0" lvl="0" indent="0">
              <a:buNone/>
            </a:pPr>
            <a:r>
              <a:rPr lang="fr-FR" b="1" dirty="0" smtClean="0"/>
              <a:t>     La </a:t>
            </a:r>
            <a:r>
              <a:rPr lang="fr-FR" b="1" dirty="0"/>
              <a:t>Cour :</a:t>
            </a:r>
            <a:endParaRPr lang="fr-FR" dirty="0"/>
          </a:p>
          <a:p>
            <a:pPr lvl="0"/>
            <a:r>
              <a:rPr lang="fr-FR" dirty="0"/>
              <a:t>Absence de panneau d’identification  de l’entreprise</a:t>
            </a:r>
          </a:p>
          <a:p>
            <a:pPr lvl="0"/>
            <a:r>
              <a:rPr lang="fr-FR" dirty="0"/>
              <a:t>Absence de panneaux de circulation </a:t>
            </a:r>
          </a:p>
          <a:p>
            <a:r>
              <a:rPr lang="fr-FR" dirty="0"/>
              <a:t>Existence de poussières  entrainant souvent des irritations  rhino-laryngées et conjonctivales </a:t>
            </a:r>
          </a:p>
        </p:txBody>
      </p:sp>
    </p:spTree>
    <p:extLst>
      <p:ext uri="{BB962C8B-B14F-4D97-AF65-F5344CB8AC3E}">
        <p14:creationId xmlns:p14="http://schemas.microsoft.com/office/powerpoint/2010/main" val="2236289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ETUDE DE POSTE</a:t>
            </a:r>
          </a:p>
        </p:txBody>
      </p:sp>
      <p:sp>
        <p:nvSpPr>
          <p:cNvPr id="3" name="Espace réservé du contenu 2"/>
          <p:cNvSpPr>
            <a:spLocks noGrp="1"/>
          </p:cNvSpPr>
          <p:nvPr>
            <p:ph idx="1"/>
          </p:nvPr>
        </p:nvSpPr>
        <p:spPr/>
        <p:txBody>
          <a:bodyPr>
            <a:normAutofit fontScale="85000" lnSpcReduction="20000"/>
          </a:bodyPr>
          <a:lstStyle/>
          <a:p>
            <a:pPr marL="0" lvl="0" indent="0">
              <a:buNone/>
            </a:pPr>
            <a:r>
              <a:rPr lang="fr-FR" b="1" dirty="0" smtClean="0"/>
              <a:t>        Usine</a:t>
            </a:r>
            <a:r>
              <a:rPr lang="fr-FR" b="1" dirty="0"/>
              <a:t> :</a:t>
            </a:r>
            <a:endParaRPr lang="fr-FR" dirty="0"/>
          </a:p>
          <a:p>
            <a:pPr lvl="0"/>
            <a:r>
              <a:rPr lang="fr-FR" dirty="0"/>
              <a:t>Absence d’affiche pour l’indication des différents postes de travail</a:t>
            </a:r>
          </a:p>
          <a:p>
            <a:pPr lvl="0"/>
            <a:r>
              <a:rPr lang="fr-FR" dirty="0"/>
              <a:t> Moyens de protection individuelle insuffisants, défectueux et inadaptés pouvant  exposer les travailleurs à différents risques</a:t>
            </a:r>
          </a:p>
          <a:p>
            <a:pPr lvl="0"/>
            <a:r>
              <a:rPr lang="fr-FR" dirty="0"/>
              <a:t>Existence de pollution sonore (bruit) produite par les groupes électrogènes pouvant  être à  l’origine de troubles auditifs  chez certains travailleurs exposés.</a:t>
            </a:r>
          </a:p>
          <a:p>
            <a:pPr lvl="0"/>
            <a:r>
              <a:rPr lang="fr-FR" dirty="0"/>
              <a:t>Existence de contraintes posturales entre autre stations debout ou assise prolongées, décorticage manuelle pouvant  entrainer les atteintes musculo-squelettiques</a:t>
            </a:r>
            <a:r>
              <a:rPr lang="fr-FR" dirty="0" smtClean="0"/>
              <a:t>.</a:t>
            </a:r>
            <a:endParaRPr lang="fr-FR" dirty="0"/>
          </a:p>
        </p:txBody>
      </p:sp>
    </p:spTree>
    <p:extLst>
      <p:ext uri="{BB962C8B-B14F-4D97-AF65-F5344CB8AC3E}">
        <p14:creationId xmlns:p14="http://schemas.microsoft.com/office/powerpoint/2010/main" val="1410275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ETUDE DE POSTE</a:t>
            </a:r>
          </a:p>
        </p:txBody>
      </p:sp>
      <p:sp>
        <p:nvSpPr>
          <p:cNvPr id="3" name="Espace réservé du contenu 2"/>
          <p:cNvSpPr>
            <a:spLocks noGrp="1"/>
          </p:cNvSpPr>
          <p:nvPr>
            <p:ph idx="1"/>
          </p:nvPr>
        </p:nvSpPr>
        <p:spPr/>
        <p:txBody>
          <a:bodyPr>
            <a:normAutofit fontScale="85000" lnSpcReduction="20000"/>
          </a:bodyPr>
          <a:lstStyle/>
          <a:p>
            <a:pPr lvl="0"/>
            <a:r>
              <a:rPr lang="fr-FR" dirty="0"/>
              <a:t>Existence d’une contrainte thermique liée à la production excessive de  chaleur  par les fours d’une part, et l’absence de ventilation efficace d’autre part  pouvant entrainer chez certains travailleurs exposés la déshydratation et les crampes musculaires par le phénomène d’hypersudation</a:t>
            </a:r>
          </a:p>
          <a:p>
            <a:pPr lvl="0"/>
            <a:r>
              <a:rPr lang="fr-FR" dirty="0"/>
              <a:t> Risques de blessures  chez les travailleurs pendant les opérations de décortication manuelle et </a:t>
            </a:r>
            <a:r>
              <a:rPr lang="fr-FR" dirty="0" err="1"/>
              <a:t>sémi-manuelle</a:t>
            </a:r>
            <a:r>
              <a:rPr lang="fr-FR" dirty="0"/>
              <a:t> des noix de cajou</a:t>
            </a:r>
          </a:p>
          <a:p>
            <a:r>
              <a:rPr lang="fr-FR" dirty="0"/>
              <a:t>Existence des irritations dermiques de contact chez certains travailleurs occasionnées par la résine phénolique (cajou)</a:t>
            </a:r>
          </a:p>
        </p:txBody>
      </p:sp>
    </p:spTree>
    <p:extLst>
      <p:ext uri="{BB962C8B-B14F-4D97-AF65-F5344CB8AC3E}">
        <p14:creationId xmlns:p14="http://schemas.microsoft.com/office/powerpoint/2010/main" val="1601639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ETUDE DE POSTE</a:t>
            </a:r>
          </a:p>
        </p:txBody>
      </p:sp>
      <p:sp>
        <p:nvSpPr>
          <p:cNvPr id="3" name="Espace réservé du contenu 2"/>
          <p:cNvSpPr>
            <a:spLocks noGrp="1"/>
          </p:cNvSpPr>
          <p:nvPr>
            <p:ph idx="1"/>
          </p:nvPr>
        </p:nvSpPr>
        <p:spPr/>
        <p:txBody>
          <a:bodyPr/>
          <a:lstStyle/>
          <a:p>
            <a:pPr marL="0" lvl="0" indent="0">
              <a:buNone/>
            </a:pPr>
            <a:r>
              <a:rPr lang="fr-FR" b="1" dirty="0" smtClean="0"/>
              <a:t>    Toilettes </a:t>
            </a:r>
            <a:r>
              <a:rPr lang="fr-FR" b="1" dirty="0"/>
              <a:t>externe pour les travailleurs :</a:t>
            </a:r>
            <a:endParaRPr lang="fr-FR" dirty="0"/>
          </a:p>
          <a:p>
            <a:pPr lvl="0"/>
            <a:r>
              <a:rPr lang="fr-FR" dirty="0"/>
              <a:t>Toilettes insuffisantes par rapport à l’effectif des travailleurs exerçant dans l’entreprise</a:t>
            </a:r>
          </a:p>
          <a:p>
            <a:pPr lvl="0"/>
            <a:r>
              <a:rPr lang="fr-FR" dirty="0"/>
              <a:t>Insuffisance d’hygiène  par le manque d’eau, de savon et autres désinfectants pouvant ainsi occasionner la propagation des maladies de mains sales en milieu de travail (diarrhée, salmonelles, gastro – entérite et autres).</a:t>
            </a:r>
          </a:p>
          <a:p>
            <a:endParaRPr lang="fr-FR" dirty="0"/>
          </a:p>
        </p:txBody>
      </p:sp>
    </p:spTree>
    <p:extLst>
      <p:ext uri="{BB962C8B-B14F-4D97-AF65-F5344CB8AC3E}">
        <p14:creationId xmlns:p14="http://schemas.microsoft.com/office/powerpoint/2010/main" val="2921757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a:t>La Fréquence des affections rencontrées chez l’ensemble des travailleurs</a:t>
            </a:r>
            <a:endParaRPr lang="fr-FR" sz="2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4268" y="2060848"/>
            <a:ext cx="8285848" cy="4032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7187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100" b="1" u="sng" dirty="0"/>
              <a:t>Figure 2 :</a:t>
            </a:r>
            <a:r>
              <a:rPr lang="fr-FR" sz="3100" b="1" dirty="0"/>
              <a:t> Fréquence des affections à l’unité de décortication manuelle (poste1)</a:t>
            </a:r>
            <a:r>
              <a:rPr lang="fr-FR" dirty="0"/>
              <a:t/>
            </a:r>
            <a:br>
              <a:rPr lang="fr-FR" dirty="0"/>
            </a:br>
            <a:endParaRPr lang="fr-F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2000364"/>
            <a:ext cx="7643045" cy="387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8003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700" b="1" u="sng" dirty="0"/>
              <a:t>Figure 3 :</a:t>
            </a:r>
            <a:r>
              <a:rPr lang="fr-FR" sz="2700" b="1" dirty="0"/>
              <a:t> La fréquence des affections à l’</a:t>
            </a:r>
            <a:r>
              <a:rPr lang="fr-FR" sz="2700" b="1" dirty="0" err="1"/>
              <a:t>unite</a:t>
            </a:r>
            <a:r>
              <a:rPr lang="fr-FR" sz="2700" b="1" dirty="0"/>
              <a:t> de décortication semi automatique (poste 2)</a:t>
            </a:r>
            <a:r>
              <a:rPr lang="fr-FR" dirty="0"/>
              <a:t/>
            </a:r>
            <a:br>
              <a:rPr lang="fr-FR" dirty="0"/>
            </a:br>
            <a:endParaRPr lang="fr-FR"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975039"/>
            <a:ext cx="7589782" cy="3902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5796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RECOMMANDATIONS</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a:t>-Mettre des panneaux d’identification de l’entreprise et procéder à l’aménagement de la cour selon les normes. </a:t>
            </a:r>
          </a:p>
          <a:p>
            <a:r>
              <a:rPr lang="fr-FR" dirty="0"/>
              <a:t>-Mettre à disposition des équipements de protection individuelle suffisants, adaptés et en bon état.</a:t>
            </a:r>
          </a:p>
          <a:p>
            <a:r>
              <a:rPr lang="fr-FR" dirty="0"/>
              <a:t>- Placer les groupes électrogènes à distance des lieux de travail ou favoriser ceux insonorisés</a:t>
            </a:r>
          </a:p>
          <a:p>
            <a:r>
              <a:rPr lang="fr-FR" dirty="0"/>
              <a:t>- Mettre en place des sièges adaptés lors des opérations de décorticage manuel et introduire des pauses régulières afin de réduire l’incidence des troubles musculo-squelettiques</a:t>
            </a:r>
          </a:p>
          <a:p>
            <a:r>
              <a:rPr lang="fr-FR" dirty="0"/>
              <a:t>- Mettre en place un système de ventilation efficace dans l’usine.</a:t>
            </a:r>
          </a:p>
          <a:p>
            <a:endParaRPr lang="fr-FR" dirty="0"/>
          </a:p>
        </p:txBody>
      </p:sp>
    </p:spTree>
    <p:extLst>
      <p:ext uri="{BB962C8B-B14F-4D97-AF65-F5344CB8AC3E}">
        <p14:creationId xmlns:p14="http://schemas.microsoft.com/office/powerpoint/2010/main" val="2200090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RECOMMANDATIONS</a:t>
            </a:r>
          </a:p>
        </p:txBody>
      </p:sp>
      <p:sp>
        <p:nvSpPr>
          <p:cNvPr id="3" name="Espace réservé du contenu 2"/>
          <p:cNvSpPr>
            <a:spLocks noGrp="1"/>
          </p:cNvSpPr>
          <p:nvPr>
            <p:ph idx="1"/>
          </p:nvPr>
        </p:nvSpPr>
        <p:spPr/>
        <p:txBody>
          <a:bodyPr>
            <a:normAutofit fontScale="77500" lnSpcReduction="20000"/>
          </a:bodyPr>
          <a:lstStyle/>
          <a:p>
            <a:r>
              <a:rPr lang="fr-FR" dirty="0"/>
              <a:t>- Améliorer l’hygiène générale et sécuritaire des différents postes de travail et aux toilettes</a:t>
            </a:r>
          </a:p>
          <a:p>
            <a:r>
              <a:rPr lang="fr-FR" dirty="0"/>
              <a:t>-Information et éducation des travailleurs en matière du respect des règles d’hygiène, de sécurité et de santé au travail</a:t>
            </a:r>
          </a:p>
          <a:p>
            <a:r>
              <a:rPr lang="fr-FR" dirty="0"/>
              <a:t>-Encourager la vaccination des travailleurs contre les maladies endémo-épidémiques (Typhoïde, Méningite, Hépatite B, Tétanos, Fièvre jaune)</a:t>
            </a:r>
          </a:p>
          <a:p>
            <a:r>
              <a:rPr lang="fr-FR" dirty="0"/>
              <a:t>-Mettre en place une infirmerie d’entreprise pour la prise en charge des urgences</a:t>
            </a:r>
          </a:p>
          <a:p>
            <a:r>
              <a:rPr lang="fr-FR" dirty="0"/>
              <a:t>-Assurer les  visites médicales réglementaires (embauche, périodique,...)</a:t>
            </a:r>
          </a:p>
          <a:p>
            <a:r>
              <a:rPr lang="fr-FR" dirty="0"/>
              <a:t>-Prise en charge et suivi des travailleurs malades.</a:t>
            </a:r>
          </a:p>
          <a:p>
            <a:endParaRPr lang="fr-FR" dirty="0"/>
          </a:p>
        </p:txBody>
      </p:sp>
    </p:spTree>
    <p:extLst>
      <p:ext uri="{BB962C8B-B14F-4D97-AF65-F5344CB8AC3E}">
        <p14:creationId xmlns:p14="http://schemas.microsoft.com/office/powerpoint/2010/main" val="440594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p:txBody>
          <a:bodyPr/>
          <a:lstStyle/>
          <a:p>
            <a:r>
              <a:rPr lang="fr-FR" dirty="0"/>
              <a:t>L’organisation de la sante et sécurité dans cette entreprise demeure une préoccupation majeure en matière de sante sécurité au travail, ceci a travers des différents constats faits. Il reste  opportun d’apporter des solutions idoines afin de parer aux éventuels dégâts causés et éventuellement maintenir l’aptitude physique et psychologique des travailleurs.   </a:t>
            </a:r>
          </a:p>
          <a:p>
            <a:endParaRPr lang="fr-FR" dirty="0"/>
          </a:p>
        </p:txBody>
      </p:sp>
    </p:spTree>
    <p:extLst>
      <p:ext uri="{BB962C8B-B14F-4D97-AF65-F5344CB8AC3E}">
        <p14:creationId xmlns:p14="http://schemas.microsoft.com/office/powerpoint/2010/main" val="3368464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106680" lvl="0" indent="0">
              <a:buNone/>
            </a:pPr>
            <a:r>
              <a:rPr lang="fr-FR" sz="1800" b="1" dirty="0">
                <a:solidFill>
                  <a:prstClr val="black"/>
                </a:solidFill>
                <a:latin typeface="Arial"/>
                <a:ea typeface="Times New Roman"/>
              </a:rPr>
              <a:t> </a:t>
            </a:r>
            <a:endParaRPr lang="fr-FR" sz="1800" dirty="0">
              <a:solidFill>
                <a:prstClr val="black"/>
              </a:solidFill>
              <a:latin typeface="Times New Roman"/>
              <a:ea typeface="Times New Roman"/>
            </a:endParaRPr>
          </a:p>
          <a:p>
            <a:pPr marL="449580" lvl="0"/>
            <a:r>
              <a:rPr lang="fr-FR" sz="1800" b="1" dirty="0">
                <a:solidFill>
                  <a:prstClr val="black"/>
                </a:solidFill>
                <a:latin typeface="Arial"/>
                <a:ea typeface="Times New Roman"/>
              </a:rPr>
              <a:t>VI-Résultats des investigations</a:t>
            </a:r>
            <a:r>
              <a:rPr lang="fr-FR" sz="1800" b="1" dirty="0" smtClean="0">
                <a:solidFill>
                  <a:prstClr val="black"/>
                </a:solidFill>
                <a:latin typeface="Arial"/>
                <a:ea typeface="Times New Roman"/>
              </a:rPr>
              <a:t>……………………………….</a:t>
            </a:r>
            <a:r>
              <a:rPr lang="fr-FR" sz="1800" b="1" dirty="0">
                <a:solidFill>
                  <a:prstClr val="black"/>
                </a:solidFill>
                <a:latin typeface="Arial"/>
                <a:ea typeface="Times New Roman"/>
              </a:rPr>
              <a:t> </a:t>
            </a:r>
            <a:endParaRPr lang="fr-FR" sz="1800" dirty="0">
              <a:solidFill>
                <a:prstClr val="black"/>
              </a:solidFill>
              <a:latin typeface="Times New Roman"/>
              <a:ea typeface="Times New Roman"/>
            </a:endParaRPr>
          </a:p>
          <a:p>
            <a:pPr marL="449580" lvl="0"/>
            <a:r>
              <a:rPr lang="fr-FR" sz="1800" b="1" dirty="0">
                <a:solidFill>
                  <a:prstClr val="black"/>
                </a:solidFill>
                <a:latin typeface="Arial"/>
                <a:ea typeface="Times New Roman"/>
              </a:rPr>
              <a:t>VIII-Recommandations</a:t>
            </a:r>
            <a:r>
              <a:rPr lang="fr-FR" sz="1800" b="1" dirty="0" smtClean="0">
                <a:solidFill>
                  <a:prstClr val="black"/>
                </a:solidFill>
                <a:latin typeface="Arial"/>
                <a:ea typeface="Times New Roman"/>
              </a:rPr>
              <a:t>……………………………………</a:t>
            </a:r>
            <a:r>
              <a:rPr lang="fr-FR" sz="1800" b="1" dirty="0">
                <a:solidFill>
                  <a:prstClr val="black"/>
                </a:solidFill>
                <a:latin typeface="Arial"/>
                <a:ea typeface="Times New Roman"/>
              </a:rPr>
              <a:t> </a:t>
            </a:r>
            <a:endParaRPr lang="fr-FR" sz="1800" dirty="0">
              <a:solidFill>
                <a:prstClr val="black"/>
              </a:solidFill>
              <a:latin typeface="Times New Roman"/>
              <a:ea typeface="Times New Roman"/>
            </a:endParaRPr>
          </a:p>
          <a:p>
            <a:pPr lvl="0"/>
            <a:r>
              <a:rPr lang="fr-FR" sz="1800" b="1" dirty="0">
                <a:solidFill>
                  <a:prstClr val="black"/>
                </a:solidFill>
                <a:latin typeface="Arial"/>
                <a:ea typeface="Times New Roman"/>
              </a:rPr>
              <a:t>IX-Conclusion</a:t>
            </a:r>
            <a:r>
              <a:rPr lang="fr-FR" sz="1800" b="1" dirty="0" smtClean="0">
                <a:solidFill>
                  <a:prstClr val="black"/>
                </a:solidFill>
                <a:latin typeface="Arial"/>
                <a:ea typeface="Times New Roman"/>
              </a:rPr>
              <a:t>……………………………………………</a:t>
            </a:r>
            <a:endParaRPr lang="fr-FR" sz="1800" dirty="0"/>
          </a:p>
        </p:txBody>
      </p:sp>
    </p:spTree>
    <p:extLst>
      <p:ext uri="{BB962C8B-B14F-4D97-AF65-F5344CB8AC3E}">
        <p14:creationId xmlns:p14="http://schemas.microsoft.com/office/powerpoint/2010/main" val="45688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700" b="1" u="sng" dirty="0" smtClean="0"/>
              <a:t/>
            </a:r>
            <a:br>
              <a:rPr lang="fr-FR" sz="2700" b="1" u="sng" dirty="0" smtClean="0"/>
            </a:br>
            <a:r>
              <a:rPr lang="fr-FR" sz="2700" b="1" u="sng" dirty="0"/>
              <a:t/>
            </a:r>
            <a:br>
              <a:rPr lang="fr-FR" sz="2700" b="1" u="sng" dirty="0"/>
            </a:br>
            <a:r>
              <a:rPr lang="fr-FR" sz="2700" b="1" u="sng" dirty="0" smtClean="0"/>
              <a:t/>
            </a:r>
            <a:br>
              <a:rPr lang="fr-FR" sz="2700" b="1" u="sng" dirty="0" smtClean="0"/>
            </a:br>
            <a:r>
              <a:rPr lang="fr-FR" sz="2700" b="1" u="sng" dirty="0" smtClean="0"/>
              <a:t>Image </a:t>
            </a:r>
            <a:r>
              <a:rPr lang="fr-FR" sz="2700" b="1" u="sng" dirty="0"/>
              <a:t>1 :</a:t>
            </a:r>
            <a:r>
              <a:rPr lang="fr-FR" sz="2700" dirty="0"/>
              <a:t> Poste 1, Salle de décortication manuel et semi manuel de la noix de cajou</a:t>
            </a:r>
            <a:r>
              <a:rPr lang="fr-FR" dirty="0"/>
              <a:t/>
            </a:r>
            <a:br>
              <a:rPr lang="fr-FR" dirty="0"/>
            </a:br>
            <a:r>
              <a:rPr lang="fr-FR" dirty="0"/>
              <a:t> </a:t>
            </a:r>
            <a:br>
              <a:rPr lang="fr-FR" dirty="0"/>
            </a:br>
            <a:endParaRPr lang="fr-FR"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805226"/>
            <a:ext cx="7671056" cy="421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7891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404664"/>
            <a:ext cx="8229600" cy="1143000"/>
          </a:xfrm>
        </p:spPr>
        <p:txBody>
          <a:bodyPr>
            <a:normAutofit/>
          </a:bodyPr>
          <a:lstStyle/>
          <a:p>
            <a:r>
              <a:rPr lang="fr-FR" sz="2200" b="1" u="sng" dirty="0"/>
              <a:t>Image 2</a:t>
            </a:r>
            <a:r>
              <a:rPr lang="fr-FR" sz="2200" dirty="0"/>
              <a:t> : POSTE 2 : Décortication  manuelle de la noix de cajou </a:t>
            </a:r>
            <a:r>
              <a:rPr lang="fr-FR" dirty="0"/>
              <a:t/>
            </a:r>
            <a:br>
              <a:rPr lang="fr-FR" dirty="0"/>
            </a:br>
            <a:endParaRPr lang="fr-FR"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585544"/>
            <a:ext cx="6398662" cy="4795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1371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332656"/>
            <a:ext cx="8280920" cy="1143000"/>
          </a:xfrm>
        </p:spPr>
        <p:txBody>
          <a:bodyPr>
            <a:normAutofit/>
          </a:bodyPr>
          <a:lstStyle/>
          <a:p>
            <a:r>
              <a:rPr lang="fr-FR" sz="2800" b="1" u="sng" dirty="0"/>
              <a:t>Image 3</a:t>
            </a:r>
            <a:r>
              <a:rPr lang="fr-FR" sz="2800" dirty="0"/>
              <a:t> : POSTE 3, Salle de tri des amandes de cajou selon la taille, la couleur, </a:t>
            </a:r>
            <a:r>
              <a:rPr lang="fr-FR" sz="2800" dirty="0" err="1"/>
              <a:t>etc</a:t>
            </a:r>
            <a:endParaRPr lang="fr-FR" sz="28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942968"/>
            <a:ext cx="7081744" cy="393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5793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u="sng" dirty="0"/>
              <a:t>Image 4 </a:t>
            </a:r>
            <a:r>
              <a:rPr lang="fr-FR" sz="2400" b="1" dirty="0"/>
              <a:t>: </a:t>
            </a:r>
            <a:r>
              <a:rPr lang="fr-FR" sz="2400" dirty="0"/>
              <a:t>dermite de contact provoquée par la coque contenant la résine phénolique</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715194"/>
            <a:ext cx="6624736" cy="429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939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u="sng" dirty="0"/>
              <a:t>Image 5:</a:t>
            </a:r>
            <a:r>
              <a:rPr lang="fr-FR" sz="2400" dirty="0"/>
              <a:t> Dermite de contact provoquée par la coque contenant la résine phénolique</a:t>
            </a:r>
            <a:br>
              <a:rPr lang="fr-FR" sz="2400" dirty="0"/>
            </a:br>
            <a:endParaRPr lang="fr-FR" sz="2400"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531599"/>
            <a:ext cx="6624736" cy="4563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4750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100" b="1" u="sng" dirty="0"/>
              <a:t>Image 6</a:t>
            </a:r>
            <a:r>
              <a:rPr lang="fr-FR" sz="3100" b="1" dirty="0"/>
              <a:t> :</a:t>
            </a:r>
            <a:r>
              <a:rPr lang="fr-FR" sz="3100" dirty="0"/>
              <a:t> lésion de grattage par contact avec la noix de cajou</a:t>
            </a:r>
            <a:r>
              <a:rPr lang="fr-FR" dirty="0"/>
              <a:t/>
            </a:r>
            <a:br>
              <a:rPr lang="fr-FR" dirty="0"/>
            </a:br>
            <a:endParaRPr lang="fr-FR"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859480"/>
            <a:ext cx="6930691" cy="401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6309303"/>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530</Words>
  <Application>Microsoft Office PowerPoint</Application>
  <PresentationFormat>Affichage à l'écran (4:3)</PresentationFormat>
  <Paragraphs>109</Paragraphs>
  <Slides>29</Slides>
  <Notes>0</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Thème Office</vt:lpstr>
      <vt:lpstr>Dermites de contact professionnelles. Cas d’une Entreprise de Commercialisation de noix de cajou a Coyah(Guinee)</vt:lpstr>
      <vt:lpstr>Plan</vt:lpstr>
      <vt:lpstr>Présentation PowerPoint</vt:lpstr>
      <vt:lpstr>   Image 1 : Poste 1, Salle de décortication manuel et semi manuel de la noix de cajou   </vt:lpstr>
      <vt:lpstr>Image 2 : POSTE 2 : Décortication  manuelle de la noix de cajou  </vt:lpstr>
      <vt:lpstr>Image 3 : POSTE 3, Salle de tri des amandes de cajou selon la taille, la couleur, etc</vt:lpstr>
      <vt:lpstr>Image 4 : dermite de contact provoquée par la coque contenant la résine phénolique</vt:lpstr>
      <vt:lpstr>Image 5: Dermite de contact provoquée par la coque contenant la résine phénolique </vt:lpstr>
      <vt:lpstr>Image 6 : lésion de grattage par contact avec la noix de cajou </vt:lpstr>
      <vt:lpstr>Image 7 : Equipement de protection individuelle défectueux</vt:lpstr>
      <vt:lpstr>Image 8 : instrument de décortication manuelle </vt:lpstr>
      <vt:lpstr>INTRODUCTION</vt:lpstr>
      <vt:lpstr>INTRODUCTION</vt:lpstr>
      <vt:lpstr>INTRODUCTION</vt:lpstr>
      <vt:lpstr>PRESENTATION </vt:lpstr>
      <vt:lpstr>PRESENTATION</vt:lpstr>
      <vt:lpstr>PRESENTATION</vt:lpstr>
      <vt:lpstr>PRESENTATION</vt:lpstr>
      <vt:lpstr>PRESENTATION</vt:lpstr>
      <vt:lpstr>ETUDE DE POSTE</vt:lpstr>
      <vt:lpstr>ETUDE DE POSTE</vt:lpstr>
      <vt:lpstr>ETUDE DE POSTE</vt:lpstr>
      <vt:lpstr>ETUDE DE POSTE</vt:lpstr>
      <vt:lpstr>La Fréquence des affections rencontrées chez l’ensemble des travailleurs</vt:lpstr>
      <vt:lpstr>Figure 2 : Fréquence des affections à l’unité de décortication manuelle (poste1) </vt:lpstr>
      <vt:lpstr>Figure 3 : La fréquence des affections à l’unite de décortication semi automatique (poste 2) </vt:lpstr>
      <vt:lpstr>RECOMMANDATIONS</vt:lpstr>
      <vt:lpstr>RECOMMANDATIONS</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WINDOWS 7</dc:creator>
  <cp:lastModifiedBy>WINDOWS 7</cp:lastModifiedBy>
  <cp:revision>13</cp:revision>
  <dcterms:created xsi:type="dcterms:W3CDTF">2015-04-10T11:36:08Z</dcterms:created>
  <dcterms:modified xsi:type="dcterms:W3CDTF">2015-04-10T14:02:58Z</dcterms:modified>
</cp:coreProperties>
</file>