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76" r:id="rId10"/>
    <p:sldId id="264" r:id="rId11"/>
    <p:sldId id="265" r:id="rId12"/>
    <p:sldId id="268" r:id="rId13"/>
    <p:sldId id="275" r:id="rId14"/>
    <p:sldId id="27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Pourcentage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Masculin</c:v>
                </c:pt>
                <c:pt idx="1">
                  <c:v>Feminin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Feuil1!$A$2:$A$4</c:f>
              <c:strCache>
                <c:ptCount val="3"/>
                <c:pt idx="0">
                  <c:v>Rachis dorsal</c:v>
                </c:pt>
                <c:pt idx="1">
                  <c:v>Rachis lombaire </c:v>
                </c:pt>
                <c:pt idx="2">
                  <c:v>Rachis dorso-lombaire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</c:v>
                </c:pt>
                <c:pt idx="1">
                  <c:v>35</c:v>
                </c:pt>
                <c:pt idx="2">
                  <c:v>1</c:v>
                </c:pt>
              </c:numCache>
            </c:numRef>
          </c:val>
        </c:ser>
        <c:shape val="box"/>
        <c:axId val="126105088"/>
        <c:axId val="126106624"/>
        <c:axId val="0"/>
      </c:bar3DChart>
      <c:catAx>
        <c:axId val="1261050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126106624"/>
        <c:crosses val="autoZero"/>
        <c:auto val="1"/>
        <c:lblAlgn val="ctr"/>
        <c:lblOffset val="100"/>
      </c:catAx>
      <c:valAx>
        <c:axId val="126106624"/>
        <c:scaling>
          <c:orientation val="minMax"/>
        </c:scaling>
        <c:axPos val="l"/>
        <c:majorGridlines/>
        <c:numFmt formatCode="General" sourceLinked="1"/>
        <c:tickLblPos val="nextTo"/>
        <c:crossAx val="1261050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Feuil1!$A$2:$A$4</c:f>
              <c:strCache>
                <c:ptCount val="3"/>
                <c:pt idx="0">
                  <c:v>Rachis dorsal</c:v>
                </c:pt>
                <c:pt idx="1">
                  <c:v>Rachis lombaire </c:v>
                </c:pt>
                <c:pt idx="2">
                  <c:v>Rachis dorso-lombaire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22</c:v>
                </c:pt>
                <c:pt idx="1">
                  <c:v>72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2.7094463659332303E-2"/>
          <c:y val="3.1073446327683638E-2"/>
          <c:w val="0.97290553634066801"/>
          <c:h val="0.76498661607043694"/>
        </c:manualLayout>
      </c:layout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Rx pulmonaire</c:v>
                </c:pt>
                <c:pt idx="1">
                  <c:v>Rx rachis D-L</c:v>
                </c:pt>
                <c:pt idx="2">
                  <c:v>EEG</c:v>
                </c:pt>
                <c:pt idx="3">
                  <c:v>ECG</c:v>
                </c:pt>
                <c:pt idx="4">
                  <c:v>Bilan sanguin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8.7000000000000011</c:v>
                </c:pt>
                <c:pt idx="1">
                  <c:v>26</c:v>
                </c:pt>
                <c:pt idx="2">
                  <c:v>32.6</c:v>
                </c:pt>
                <c:pt idx="3">
                  <c:v>8.7000000000000011</c:v>
                </c:pt>
                <c:pt idx="4">
                  <c:v>24</c:v>
                </c:pt>
              </c:numCache>
            </c:numRef>
          </c:val>
        </c:ser>
        <c:dLbls>
          <c:showVal val="1"/>
        </c:dLbls>
        <c:shape val="box"/>
        <c:axId val="126310272"/>
        <c:axId val="126311808"/>
        <c:axId val="0"/>
      </c:bar3DChart>
      <c:catAx>
        <c:axId val="126310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126311808"/>
        <c:crosses val="autoZero"/>
        <c:auto val="1"/>
        <c:lblAlgn val="ctr"/>
        <c:lblOffset val="100"/>
      </c:catAx>
      <c:valAx>
        <c:axId val="126311808"/>
        <c:scaling>
          <c:orientation val="minMax"/>
        </c:scaling>
        <c:delete val="1"/>
        <c:axPos val="l"/>
        <c:numFmt formatCode="General" sourceLinked="1"/>
        <c:tickLblPos val="none"/>
        <c:crossAx val="126310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8739B4-C9E2-4845-81B1-9F98D7ED959C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97A2A-B8FC-4A47-84D7-B44B27AC34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280920" cy="49343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VISITE  MEDICALE  D’EMBAUCHE  DES  CONDUCTEURS D’AUTOBUS : INTERET  DE  LA  RADIOGRAPHIE  SYSTEMATIQUE  DU  RACHIS  DORSO-LOMBAIRE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1492218"/>
          </a:xfrm>
        </p:spPr>
        <p:txBody>
          <a:bodyPr>
            <a:normAutofit/>
          </a:bodyPr>
          <a:lstStyle/>
          <a:p>
            <a:endParaRPr lang="fr-FR" b="1" u="sng" dirty="0" smtClean="0"/>
          </a:p>
          <a:p>
            <a:r>
              <a:rPr lang="fr-F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Kouadio A.F</a:t>
            </a:r>
            <a:r>
              <a:rPr lang="fr-FR" sz="2000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Tanoh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K.E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Vanga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K.M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Kanga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K.A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N’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dja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A.P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Yao B.L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Ahonzo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N.D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Konate I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N’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Gbazi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G.C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15839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ANOMALIES PAR SEGMENT RACHIDIEN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81534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733256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Forte fréquence symptomatologie lombaire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12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HILLMAN et coll. 59% (Angleterre)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10305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AVIS D’APTITUDE PRONONCES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67544" y="1844824"/>
          <a:ext cx="8153400" cy="267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512"/>
                <a:gridCol w="2232248"/>
                <a:gridCol w="2064640"/>
              </a:tblGrid>
              <a:tr h="617936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APTITUDE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7936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Inapte :</a:t>
                      </a:r>
                      <a:r>
                        <a:rPr lang="fr-F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toute cause ( </a:t>
                      </a:r>
                      <a:r>
                        <a:rPr lang="fr-FR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Rx</a:t>
                      </a:r>
                      <a:r>
                        <a:rPr lang="fr-F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rachis D-L)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97 (69)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fr-F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(19)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rgbClr val="FFFF00"/>
                    </a:solidFill>
                  </a:tcPr>
                </a:tc>
              </a:tr>
              <a:tr h="617936">
                <a:tc>
                  <a:txBody>
                    <a:bodyPr/>
                    <a:lstStyle/>
                    <a:p>
                      <a:pPr algn="l"/>
                      <a:r>
                        <a:rPr lang="fr-FR" sz="2400" smtClean="0">
                          <a:latin typeface="Times New Roman" pitchFamily="18" charset="0"/>
                          <a:cs typeface="Times New Roman" pitchFamily="18" charset="0"/>
                        </a:rPr>
                        <a:t>Apte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17936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93" marR="9059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15719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Radiographie D-L : moyen essentiel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Diagnostic et soutien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Avis d’aptitude (médecin du travail)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78632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AVIS D’APTITUDE ET LÉSIONS RACHIDIENNES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612775" y="1772816"/>
          <a:ext cx="81534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COÛT EXAMENS VISITE MÉDICALE D’EMBAUCHE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23528" y="1412776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949280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Radiographie du rachis lombaire : 13%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384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543956" cy="4525963"/>
          </a:xfrm>
        </p:spPr>
        <p:txBody>
          <a:bodyPr>
            <a:noAutofit/>
          </a:bodyPr>
          <a:lstStyle/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Lésions rachis lombaire ++++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Radiographie du rachis lombaire : systématique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Radiographie rachis dorsal et des autres segments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otéo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-articulaires : examen clinique rigoureux</a:t>
            </a:r>
          </a:p>
          <a:p>
            <a:pPr>
              <a:buNone/>
            </a:pP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INTRODUTION</a:t>
            </a: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69160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Radiographie : moyen diagnostic 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Visites médicales d’embauche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Dépister les pathologies 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Contre indiquer l’affectation à un poste de travail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 emmener à son aménagement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OBJECTIF</a:t>
            </a: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857364"/>
            <a:ext cx="8551766" cy="464347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Rechercher l’intérêt de la radiographie du </a:t>
            </a:r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rachis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dorso-lombaire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dans la visite médicale </a:t>
            </a:r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d’embauche des conducteurs d’autobus</a:t>
            </a:r>
          </a:p>
          <a:p>
            <a:pPr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MATERIEL ET METHODE </a:t>
            </a:r>
            <a:endParaRPr lang="fr-FR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0691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Type Etude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: Prospective</a:t>
            </a:r>
          </a:p>
          <a:p>
            <a:pPr>
              <a:buNone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Duré étude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: juin à juillet 2005</a:t>
            </a:r>
          </a:p>
          <a:p>
            <a:pPr>
              <a:buNone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Lieu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: sous-direction médecine travail, siège SOTRA</a:t>
            </a:r>
          </a:p>
          <a:p>
            <a:pPr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               CIMA, Rosette, </a:t>
            </a:r>
          </a:p>
          <a:p>
            <a:pPr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               cliniques : grand centre,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indenié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et fraternité</a:t>
            </a:r>
          </a:p>
          <a:p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Matériel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: radiographie standard analogique «os-poumons»</a:t>
            </a:r>
          </a:p>
          <a:p>
            <a:pPr>
              <a:buNone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Population d’étude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: conducteurs d’autobus</a:t>
            </a:r>
          </a:p>
          <a:p>
            <a:pPr>
              <a:buNone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Critères d’inclusion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: candidats + radiographie du rachis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dorso-lombaire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RESULTATS</a:t>
            </a:r>
            <a:endParaRPr lang="fr-FR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0162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88640"/>
            <a:ext cx="18002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284984"/>
            <a:ext cx="2016224" cy="273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06 lombaire subnormale face COR 50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84984"/>
            <a:ext cx="21602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SEXE</a:t>
            </a: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467544" y="1700808"/>
          <a:ext cx="83529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5301208"/>
            <a:ext cx="77768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Ile de France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CHAUDRON B et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coll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(2010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BORTOLAMELLI C (2012)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6093296"/>
            <a:ext cx="3924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Longtemps apanage hommes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TRANCHE D’AGE</a:t>
            </a:r>
            <a:endParaRPr lang="fr-F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67544" y="1916834"/>
          <a:ext cx="8229600" cy="258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68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8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25-30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68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685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35-40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85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5229200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Biais de recrutement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5949280"/>
            <a:ext cx="433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Recherche indépendance sociale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1479848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ANOMALIES RADIOGRAPHIQUES SELON LE SIÈGE</a:t>
            </a:r>
            <a:r>
              <a:rPr lang="fr-FR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0" y="1700808"/>
          <a:ext cx="9144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1728192"/>
                <a:gridCol w="1728192"/>
                <a:gridCol w="169168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Anomalies radiographiques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Dorsal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Lombaire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Dorso-lombaire</a:t>
                      </a:r>
                      <a:endParaRPr lang="fr-FR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Arthrose 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fr-FR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Trouble</a:t>
                      </a:r>
                      <a:r>
                        <a:rPr lang="fr-FR" sz="2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statique 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Anomalie transitionnelle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Anomalie congénitale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Discopathie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Apophyse transverse / sacrum</a:t>
                      </a:r>
                      <a:endParaRPr lang="fr-FR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Corps vertébral / Isthme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Listhésis</a:t>
                      </a:r>
                      <a:endParaRPr lang="fr-FR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fr-FR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fr-FR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</a:t>
                      </a:r>
                      <a:endParaRPr lang="fr-FR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fr-FR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ANOMALIES RADIOGRAPHIQUES</a:t>
            </a:r>
            <a:endParaRPr lang="fr-FR" dirty="0"/>
          </a:p>
        </p:txBody>
      </p:sp>
      <p:pic>
        <p:nvPicPr>
          <p:cNvPr id="4" name="irc_mi" descr="https://encrypted-tbn1.gstatic.com/images?q=tbn:ANd9GcQEXXCShC3Gphl5BripSzDp09HW68FUVtpoLLPxTDx-0a57Lf5c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194421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s://encrypted-tbn3.gstatic.com/images?q=tbn:ANd9GcQp_OV2qLsfOgHZkFywZqZPmLgHiAipcaJitOoxWj6AcWIArplJ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16832"/>
            <a:ext cx="18002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16832"/>
            <a:ext cx="187220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916832"/>
            <a:ext cx="201622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99792" y="5862464"/>
            <a:ext cx="1728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yse isthmique L4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949280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Tassement cunéiforme L4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092280" y="5990511"/>
            <a:ext cx="20517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i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pondylolysthésis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1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L5 sur S1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5949280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Pincement discal </a:t>
            </a:r>
          </a:p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L2-L3 + ostéophytes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959</TotalTime>
  <Words>342</Words>
  <Application>Microsoft Office PowerPoint</Application>
  <PresentationFormat>Affichage à l'écran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Médian</vt:lpstr>
      <vt:lpstr>   VISITE  MEDICALE  D’EMBAUCHE  DES  CONDUCTEURS D’AUTOBUS : INTERET  DE  LA  RADIOGRAPHIE  SYSTEMATIQUE  DU  RACHIS  DORSO-LOMBAIRE </vt:lpstr>
      <vt:lpstr>INTRODUTION</vt:lpstr>
      <vt:lpstr>OBJECTIF</vt:lpstr>
      <vt:lpstr>MATERIEL ET METHODE </vt:lpstr>
      <vt:lpstr>RESULTATS</vt:lpstr>
      <vt:lpstr>SEXE</vt:lpstr>
      <vt:lpstr>TRANCHE D’AGE</vt:lpstr>
      <vt:lpstr>ANOMALIES RADIOGRAPHIQUES SELON LE SIÈGE </vt:lpstr>
      <vt:lpstr>ANOMALIES RADIOGRAPHIQUES</vt:lpstr>
      <vt:lpstr>ANOMALIES PAR SEGMENT RACHIDIEN </vt:lpstr>
      <vt:lpstr>AVIS D’APTITUDE PRONONCES </vt:lpstr>
      <vt:lpstr>AVIS D’APTITUDE ET LÉSIONS RACHIDIENNES </vt:lpstr>
      <vt:lpstr>COÛT EXAMENS VISITE MÉDICALE D’EMBAUCHE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APPORT DE L’ECHOGRAPHIE DANS LE DIAGNOSTIC DES PATHOLOGIES TESTICULAIRES ET SES ANNEXES AU CHU DE BOUAKE</dc:title>
  <dc:creator>TECHNO PC</dc:creator>
  <cp:lastModifiedBy>TECHNO PC</cp:lastModifiedBy>
  <cp:revision>71</cp:revision>
  <dcterms:created xsi:type="dcterms:W3CDTF">2014-10-02T02:24:45Z</dcterms:created>
  <dcterms:modified xsi:type="dcterms:W3CDTF">2015-04-10T01:16:19Z</dcterms:modified>
</cp:coreProperties>
</file>