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2A798-2129-4897-9FB3-CF04C9A04442}" type="datetimeFigureOut">
              <a:rPr lang="fr-FR" smtClean="0"/>
              <a:t>09/04/2015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2BA11-6FB3-4107-A92B-A9DBC148EF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14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12D74-0C3B-416C-A7B4-083EA4D97F62}" type="datetime1">
              <a:rPr lang="fr-FR" smtClean="0"/>
              <a:t>09/04/2015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DDDD-15BC-4134-AD0A-ACE7C149DF26}" type="datetime1">
              <a:rPr lang="fr-FR" smtClean="0"/>
              <a:t>09/04/2015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6EEEB-3309-47FE-8170-EF063740BD78}" type="datetime1">
              <a:rPr lang="fr-FR" smtClean="0"/>
              <a:t>09/04/2015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80EC-7461-40E5-9DEE-81202F63AC48}" type="datetime1">
              <a:rPr lang="fr-FR" smtClean="0"/>
              <a:t>09/04/2015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8D8-A20E-43D8-92C9-A64038076102}" type="datetime1">
              <a:rPr lang="fr-FR" smtClean="0"/>
              <a:t>09/04/2015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B158-6315-4BDF-B9D9-725BDEBA113B}" type="datetime1">
              <a:rPr lang="fr-FR" smtClean="0"/>
              <a:t>09/04/2015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AC57-B3A0-436F-B3AD-BEF4A3C3E83A}" type="datetime1">
              <a:rPr lang="fr-FR" smtClean="0"/>
              <a:t>09/04/2015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FF03-1CD0-4AA3-A807-49E5014EAB7E}" type="datetime1">
              <a:rPr lang="fr-FR" smtClean="0"/>
              <a:t>09/04/2015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A5E-A77F-4FF1-80A4-78D1F275E3BC}" type="datetime1">
              <a:rPr lang="fr-FR" smtClean="0"/>
              <a:t>09/04/2015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DF0A-DA40-4024-A67C-4DE32E247D83}" type="datetime1">
              <a:rPr lang="fr-FR" smtClean="0"/>
              <a:t>09/04/2015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2F0D-73B8-47DF-BC7E-A742F5D2757B}" type="datetime1">
              <a:rPr lang="fr-FR" smtClean="0"/>
              <a:t>09/04/2015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1F37552-3862-47B6-A108-DF03760A456A}" type="datetime1">
              <a:rPr lang="fr-FR" smtClean="0"/>
              <a:t>09/04/2015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71D5AC-AB65-42BA-997B-E4A44B6B4D7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675383"/>
          </a:xfrm>
        </p:spPr>
        <p:txBody>
          <a:bodyPr/>
          <a:lstStyle/>
          <a:p>
            <a:r>
              <a:rPr lang="fr-FR" sz="4400" b="1" dirty="0">
                <a:effectLst/>
              </a:rPr>
              <a:t>Satisfaction des usagers de la consultation externe d’ORL du CHU de Yopougon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7560840" cy="1219200"/>
          </a:xfrm>
        </p:spPr>
        <p:txBody>
          <a:bodyPr/>
          <a:lstStyle/>
          <a:p>
            <a:r>
              <a:rPr lang="fr-FR" b="1" u="sng" dirty="0"/>
              <a:t>KOUASSI YM</a:t>
            </a:r>
            <a:r>
              <a:rPr lang="fr-FR" dirty="0"/>
              <a:t>, </a:t>
            </a:r>
            <a:r>
              <a:rPr lang="fr-FR" dirty="0" smtClean="0"/>
              <a:t>KOUASSI-NDJEUNDO </a:t>
            </a:r>
            <a:r>
              <a:rPr lang="fr-FR" dirty="0"/>
              <a:t>J, BADOU KE, GOKOU E, TANON-ANOH MJ, KOUASSI KB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3568" y="565195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fr-FR" baseline="30000" dirty="0" smtClean="0">
                <a:solidFill>
                  <a:schemeClr val="accent6">
                    <a:lumMod val="50000"/>
                  </a:schemeClr>
                </a:solidFill>
              </a:rPr>
              <a:t>er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 congrès de la SMIT		           Grand-Bassam, 9-11 avril 2015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08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fr-FR" dirty="0" smtClean="0"/>
              <a:t>Résultats: </a:t>
            </a:r>
            <a:r>
              <a:rPr lang="fr-FR" sz="3600" dirty="0" smtClean="0"/>
              <a:t>pratique médicale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02717"/>
              </p:ext>
            </p:extLst>
          </p:nvPr>
        </p:nvGraphicFramePr>
        <p:xfrm>
          <a:off x="467544" y="1196752"/>
          <a:ext cx="7992888" cy="5040559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179767"/>
                <a:gridCol w="879951"/>
                <a:gridCol w="879951"/>
                <a:gridCol w="683008"/>
                <a:gridCol w="608983"/>
                <a:gridCol w="761228"/>
              </a:tblGrid>
              <a:tr h="691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N </a:t>
                      </a:r>
                      <a:r>
                        <a:rPr lang="fr-FR" sz="1400" dirty="0">
                          <a:effectLst/>
                        </a:rPr>
                        <a:t>de satisfaits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% </a:t>
                      </a:r>
                      <a:r>
                        <a:rPr lang="fr-FR" sz="1400" dirty="0">
                          <a:effectLst/>
                        </a:rPr>
                        <a:t>de satisfaits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Score moyen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Ecart-type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Score médian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891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Réponse</a:t>
                      </a:r>
                      <a:r>
                        <a:rPr lang="fr-FR" sz="1600" baseline="0" dirty="0" smtClean="0">
                          <a:effectLst/>
                        </a:rPr>
                        <a:t> favorable aux </a:t>
                      </a:r>
                      <a:r>
                        <a:rPr lang="fr-FR" sz="1600" dirty="0" smtClean="0">
                          <a:effectLst/>
                        </a:rPr>
                        <a:t> </a:t>
                      </a:r>
                      <a:r>
                        <a:rPr lang="fr-FR" sz="1600" dirty="0">
                          <a:effectLst/>
                        </a:rPr>
                        <a:t>demandes spécifiques </a:t>
                      </a:r>
                      <a:r>
                        <a:rPr lang="fr-FR" sz="1600" dirty="0" smtClean="0">
                          <a:effectLst/>
                        </a:rPr>
                        <a:t>du</a:t>
                      </a:r>
                      <a:r>
                        <a:rPr lang="fr-FR" sz="1600" baseline="0" dirty="0" smtClean="0">
                          <a:effectLst/>
                        </a:rPr>
                        <a:t> patient </a:t>
                      </a:r>
                      <a:r>
                        <a:rPr lang="fr-FR" sz="1600" dirty="0" smtClean="0">
                          <a:effectLst/>
                        </a:rPr>
                        <a:t>(prescription </a:t>
                      </a:r>
                      <a:r>
                        <a:rPr lang="fr-FR" sz="1600" dirty="0">
                          <a:effectLst/>
                        </a:rPr>
                        <a:t>d'un médicament particulier)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932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88,51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7,31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1,43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691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réputation du médecin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947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89,93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7,30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1,48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691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précision/minutie de l'examen clinique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877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83,29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7,26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1,58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691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possibilité de décider avec le médecin de </a:t>
                      </a:r>
                      <a:r>
                        <a:rPr lang="fr-FR" sz="1600" dirty="0" smtClean="0">
                          <a:effectLst/>
                        </a:rPr>
                        <a:t>la prise </a:t>
                      </a:r>
                      <a:r>
                        <a:rPr lang="fr-FR" sz="1600" dirty="0">
                          <a:effectLst/>
                        </a:rPr>
                        <a:t>en </a:t>
                      </a:r>
                      <a:r>
                        <a:rPr lang="fr-FR" sz="1600" dirty="0" smtClean="0">
                          <a:effectLst/>
                        </a:rPr>
                        <a:t>charge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920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87,37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7,24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1,68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691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possibilité de joindre le médecin directement par téléphone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909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86,32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7,19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1,67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691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 médecin vous connaît personnellement (situation familiale, professionnelle)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785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74,55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6,85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1,90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7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</a:tbl>
          </a:graphicData>
        </a:graphic>
      </p:graphicFrame>
      <p:sp>
        <p:nvSpPr>
          <p:cNvPr id="5" name="Text Box 52"/>
          <p:cNvSpPr txBox="1">
            <a:spLocks noChangeArrowheads="1"/>
          </p:cNvSpPr>
          <p:nvPr/>
        </p:nvSpPr>
        <p:spPr bwMode="auto">
          <a:xfrm>
            <a:off x="2519363" y="11106150"/>
            <a:ext cx="171450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3573463" y="11109325"/>
            <a:ext cx="169862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3951288" y="11109325"/>
            <a:ext cx="171450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4302125" y="1109503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5118100" y="11102975"/>
            <a:ext cx="169863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0" name="Text Box 57"/>
          <p:cNvSpPr txBox="1">
            <a:spLocks noChangeArrowheads="1"/>
          </p:cNvSpPr>
          <p:nvPr/>
        </p:nvSpPr>
        <p:spPr bwMode="auto">
          <a:xfrm>
            <a:off x="5927725" y="1107598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1" name="Text Box 58"/>
          <p:cNvSpPr txBox="1">
            <a:spLocks noChangeArrowheads="1"/>
          </p:cNvSpPr>
          <p:nvPr/>
        </p:nvSpPr>
        <p:spPr bwMode="auto">
          <a:xfrm>
            <a:off x="6281738" y="11075988"/>
            <a:ext cx="169862" cy="207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6646863" y="11072813"/>
            <a:ext cx="169862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3" name="Text Box 60"/>
          <p:cNvSpPr txBox="1">
            <a:spLocks noChangeArrowheads="1"/>
          </p:cNvSpPr>
          <p:nvPr/>
        </p:nvSpPr>
        <p:spPr bwMode="auto">
          <a:xfrm>
            <a:off x="7591425" y="11085513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85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r>
              <a:rPr lang="fr-FR" dirty="0" smtClean="0"/>
              <a:t>Résultats: </a:t>
            </a:r>
            <a:r>
              <a:rPr lang="fr-FR" sz="3600" dirty="0" smtClean="0"/>
              <a:t>pratique médicale</a:t>
            </a:r>
            <a:endParaRPr lang="fr-FR" sz="3600" dirty="0"/>
          </a:p>
        </p:txBody>
      </p:sp>
      <p:sp>
        <p:nvSpPr>
          <p:cNvPr id="5" name="Text Box 52"/>
          <p:cNvSpPr txBox="1">
            <a:spLocks noChangeArrowheads="1"/>
          </p:cNvSpPr>
          <p:nvPr/>
        </p:nvSpPr>
        <p:spPr bwMode="auto">
          <a:xfrm>
            <a:off x="2519363" y="11106150"/>
            <a:ext cx="171450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3573463" y="11109325"/>
            <a:ext cx="169862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3951288" y="11109325"/>
            <a:ext cx="171450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4302125" y="1109503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5118100" y="11102975"/>
            <a:ext cx="169863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0" name="Text Box 57"/>
          <p:cNvSpPr txBox="1">
            <a:spLocks noChangeArrowheads="1"/>
          </p:cNvSpPr>
          <p:nvPr/>
        </p:nvSpPr>
        <p:spPr bwMode="auto">
          <a:xfrm>
            <a:off x="5927725" y="1107598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1" name="Text Box 58"/>
          <p:cNvSpPr txBox="1">
            <a:spLocks noChangeArrowheads="1"/>
          </p:cNvSpPr>
          <p:nvPr/>
        </p:nvSpPr>
        <p:spPr bwMode="auto">
          <a:xfrm>
            <a:off x="6281738" y="11075988"/>
            <a:ext cx="169862" cy="207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6646863" y="11072813"/>
            <a:ext cx="169862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3" name="Text Box 60"/>
          <p:cNvSpPr txBox="1">
            <a:spLocks noChangeArrowheads="1"/>
          </p:cNvSpPr>
          <p:nvPr/>
        </p:nvSpPr>
        <p:spPr bwMode="auto">
          <a:xfrm>
            <a:off x="7591425" y="11085513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11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	</a:t>
            </a:r>
          </a:p>
          <a:p>
            <a:pPr marL="0" indent="0">
              <a:buNone/>
            </a:pPr>
            <a:r>
              <a:rPr lang="fr-FR" sz="3200" b="1" u="sng" dirty="0" smtClean="0"/>
              <a:t>En résumé</a:t>
            </a:r>
          </a:p>
          <a:p>
            <a:endParaRPr lang="fr-FR" dirty="0" smtClean="0"/>
          </a:p>
          <a:p>
            <a:r>
              <a:rPr lang="fr-FR" sz="2800" dirty="0" smtClean="0"/>
              <a:t>Nette satisfaction des usagers</a:t>
            </a:r>
          </a:p>
          <a:p>
            <a:endParaRPr lang="fr-FR" sz="800" dirty="0" smtClean="0"/>
          </a:p>
          <a:p>
            <a:pPr lvl="1"/>
            <a:r>
              <a:rPr lang="fr-FR" sz="2400" dirty="0" smtClean="0"/>
              <a:t>Score </a:t>
            </a:r>
            <a:r>
              <a:rPr lang="fr-FR" sz="2400" dirty="0"/>
              <a:t>moyen </a:t>
            </a:r>
            <a:r>
              <a:rPr lang="fr-FR" sz="2400" dirty="0" smtClean="0"/>
              <a:t>variait </a:t>
            </a:r>
            <a:r>
              <a:rPr lang="fr-FR" sz="2400" dirty="0"/>
              <a:t>de </a:t>
            </a:r>
            <a:r>
              <a:rPr lang="fr-FR" sz="2400" dirty="0" smtClean="0"/>
              <a:t>6,85 ± 1,9 </a:t>
            </a:r>
            <a:r>
              <a:rPr lang="fr-FR" sz="2400" dirty="0"/>
              <a:t>à </a:t>
            </a:r>
            <a:r>
              <a:rPr lang="fr-FR" sz="2400" dirty="0" smtClean="0"/>
              <a:t>7,93 ± 1,38</a:t>
            </a:r>
          </a:p>
          <a:p>
            <a:pPr lvl="1"/>
            <a:endParaRPr lang="fr-FR" sz="800" dirty="0" smtClean="0"/>
          </a:p>
          <a:p>
            <a:pPr lvl="1"/>
            <a:r>
              <a:rPr lang="fr-FR" sz="2400" dirty="0" smtClean="0"/>
              <a:t>Pourcentage d’usagers </a:t>
            </a:r>
            <a:r>
              <a:rPr lang="fr-FR" sz="2400" dirty="0"/>
              <a:t>satisfaits variait de 74,55% à 93,73%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768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r>
              <a:rPr lang="fr-FR" dirty="0" smtClean="0"/>
              <a:t>Résultats: </a:t>
            </a:r>
            <a:r>
              <a:rPr lang="fr-FR" sz="3600" dirty="0" smtClean="0"/>
              <a:t>organisation et accueil</a:t>
            </a:r>
            <a:endParaRPr lang="fr-FR" sz="3600" dirty="0"/>
          </a:p>
        </p:txBody>
      </p:sp>
      <p:sp>
        <p:nvSpPr>
          <p:cNvPr id="5" name="Text Box 52"/>
          <p:cNvSpPr txBox="1">
            <a:spLocks noChangeArrowheads="1"/>
          </p:cNvSpPr>
          <p:nvPr/>
        </p:nvSpPr>
        <p:spPr bwMode="auto">
          <a:xfrm>
            <a:off x="2519363" y="11106150"/>
            <a:ext cx="171450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3573463" y="11109325"/>
            <a:ext cx="169862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3951288" y="11109325"/>
            <a:ext cx="171450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4302125" y="1109503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5118100" y="11102975"/>
            <a:ext cx="169863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0" name="Text Box 57"/>
          <p:cNvSpPr txBox="1">
            <a:spLocks noChangeArrowheads="1"/>
          </p:cNvSpPr>
          <p:nvPr/>
        </p:nvSpPr>
        <p:spPr bwMode="auto">
          <a:xfrm>
            <a:off x="5927725" y="1107598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1" name="Text Box 58"/>
          <p:cNvSpPr txBox="1">
            <a:spLocks noChangeArrowheads="1"/>
          </p:cNvSpPr>
          <p:nvPr/>
        </p:nvSpPr>
        <p:spPr bwMode="auto">
          <a:xfrm>
            <a:off x="6281738" y="11075988"/>
            <a:ext cx="169862" cy="207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6646863" y="11072813"/>
            <a:ext cx="169862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3" name="Text Box 60"/>
          <p:cNvSpPr txBox="1">
            <a:spLocks noChangeArrowheads="1"/>
          </p:cNvSpPr>
          <p:nvPr/>
        </p:nvSpPr>
        <p:spPr bwMode="auto">
          <a:xfrm>
            <a:off x="7591425" y="11085513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12</a:t>
            </a:fld>
            <a:endParaRPr lang="fr-FR"/>
          </a:p>
        </p:txBody>
      </p:sp>
      <p:graphicFrame>
        <p:nvGraphicFramePr>
          <p:cNvPr id="14" name="Espace réservé du contenu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448355"/>
              </p:ext>
            </p:extLst>
          </p:nvPr>
        </p:nvGraphicFramePr>
        <p:xfrm>
          <a:off x="611560" y="1484784"/>
          <a:ext cx="7992890" cy="4740157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176466"/>
                <a:gridCol w="864096"/>
                <a:gridCol w="864096"/>
                <a:gridCol w="720080"/>
                <a:gridCol w="576064"/>
                <a:gridCol w="792088"/>
              </a:tblGrid>
              <a:tr h="500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N </a:t>
                      </a:r>
                      <a:r>
                        <a:rPr lang="fr-FR" sz="1400" dirty="0">
                          <a:effectLst/>
                        </a:rPr>
                        <a:t>de satisfaits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%  de </a:t>
                      </a:r>
                      <a:r>
                        <a:rPr lang="fr-FR" sz="1400" dirty="0">
                          <a:effectLst/>
                        </a:rPr>
                        <a:t>satisfaits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Score moyen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Ecart-type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Score médian 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9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r>
                        <a:rPr lang="fr-FR" sz="1600" dirty="0" smtClean="0">
                          <a:effectLst/>
                        </a:rPr>
                        <a:t>Les </a:t>
                      </a:r>
                      <a:r>
                        <a:rPr lang="fr-FR" sz="1600" dirty="0">
                          <a:effectLst/>
                        </a:rPr>
                        <a:t>horaires d'ouverture du service d’ORL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684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64,96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6,40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2,34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7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possibilité d’accéder au service d’ORL  sans </a:t>
                      </a:r>
                      <a:r>
                        <a:rPr lang="fr-FR" sz="1600" dirty="0" smtClean="0">
                          <a:effectLst/>
                        </a:rPr>
                        <a:t>rendez-vous</a:t>
                      </a: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654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62,11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6,35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2,10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6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possibilité d’être informé du temps d'attente lors de votre arrivée dans le service </a:t>
                      </a:r>
                      <a:r>
                        <a:rPr lang="fr-FR" sz="1600" dirty="0" smtClean="0">
                          <a:effectLst/>
                        </a:rPr>
                        <a:t>d’ORL</a:t>
                      </a: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651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61,82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6,06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2,07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6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qualité de l'accueil </a:t>
                      </a:r>
                      <a:r>
                        <a:rPr lang="fr-FR" sz="1600" dirty="0" smtClean="0">
                          <a:effectLst/>
                        </a:rPr>
                        <a:t>en</a:t>
                      </a:r>
                      <a:r>
                        <a:rPr lang="fr-FR" sz="1600" baseline="0" dirty="0" smtClean="0">
                          <a:effectLst/>
                        </a:rPr>
                        <a:t> consultation d’ORL</a:t>
                      </a:r>
                      <a:r>
                        <a:rPr lang="fr-FR" sz="1600" dirty="0" smtClean="0">
                          <a:effectLst/>
                        </a:rPr>
                        <a:t> </a:t>
                      </a:r>
                      <a:r>
                        <a:rPr lang="fr-FR" sz="1600" dirty="0">
                          <a:effectLst/>
                        </a:rPr>
                        <a:t>(courtoisie, disponibilité</a:t>
                      </a:r>
                      <a:r>
                        <a:rPr lang="fr-FR" sz="1600" dirty="0" smtClean="0">
                          <a:effectLst/>
                        </a:rPr>
                        <a:t>)</a:t>
                      </a: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634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60,21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5,99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2,34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6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 délai pour obtenir un rendez-vous avec le </a:t>
                      </a:r>
                      <a:r>
                        <a:rPr lang="fr-FR" sz="1600" dirty="0" smtClean="0">
                          <a:effectLst/>
                        </a:rPr>
                        <a:t>médecin</a:t>
                      </a: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583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55,37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5,78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2,36</a:t>
                      </a:r>
                      <a:endParaRPr lang="fr-F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6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0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70C0"/>
                          </a:solidFill>
                          <a:effectLst/>
                        </a:rPr>
                        <a:t>Le temps d'attente au sein du service d’ORL</a:t>
                      </a:r>
                      <a:endParaRPr lang="fr-FR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70C0"/>
                          </a:solidFill>
                          <a:effectLst/>
                        </a:rPr>
                        <a:t>392</a:t>
                      </a:r>
                      <a:endParaRPr lang="fr-FR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70C0"/>
                          </a:solidFill>
                          <a:effectLst/>
                        </a:rPr>
                        <a:t>37,23</a:t>
                      </a:r>
                      <a:endParaRPr lang="fr-FR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70C0"/>
                          </a:solidFill>
                          <a:effectLst/>
                        </a:rPr>
                        <a:t>4,79</a:t>
                      </a:r>
                      <a:endParaRPr lang="fr-FR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70C0"/>
                          </a:solidFill>
                          <a:effectLst/>
                        </a:rPr>
                        <a:t>2,43</a:t>
                      </a:r>
                      <a:endParaRPr lang="fr-FR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fr-FR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3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r>
              <a:rPr lang="fr-FR" dirty="0" smtClean="0"/>
              <a:t>Résultats: </a:t>
            </a:r>
            <a:r>
              <a:rPr lang="fr-FR" sz="3600" dirty="0" smtClean="0"/>
              <a:t>organisation et accueil</a:t>
            </a:r>
            <a:endParaRPr lang="fr-FR" sz="3600" dirty="0"/>
          </a:p>
        </p:txBody>
      </p:sp>
      <p:sp>
        <p:nvSpPr>
          <p:cNvPr id="5" name="Text Box 52"/>
          <p:cNvSpPr txBox="1">
            <a:spLocks noChangeArrowheads="1"/>
          </p:cNvSpPr>
          <p:nvPr/>
        </p:nvSpPr>
        <p:spPr bwMode="auto">
          <a:xfrm>
            <a:off x="2519363" y="11106150"/>
            <a:ext cx="171450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3573463" y="11109325"/>
            <a:ext cx="169862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3951288" y="11109325"/>
            <a:ext cx="171450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4302125" y="1109503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5118100" y="11102975"/>
            <a:ext cx="169863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0" name="Text Box 57"/>
          <p:cNvSpPr txBox="1">
            <a:spLocks noChangeArrowheads="1"/>
          </p:cNvSpPr>
          <p:nvPr/>
        </p:nvSpPr>
        <p:spPr bwMode="auto">
          <a:xfrm>
            <a:off x="5927725" y="1107598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1" name="Text Box 58"/>
          <p:cNvSpPr txBox="1">
            <a:spLocks noChangeArrowheads="1"/>
          </p:cNvSpPr>
          <p:nvPr/>
        </p:nvSpPr>
        <p:spPr bwMode="auto">
          <a:xfrm>
            <a:off x="6281738" y="11075988"/>
            <a:ext cx="169862" cy="207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6646863" y="11072813"/>
            <a:ext cx="169862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3" name="Text Box 60"/>
          <p:cNvSpPr txBox="1">
            <a:spLocks noChangeArrowheads="1"/>
          </p:cNvSpPr>
          <p:nvPr/>
        </p:nvSpPr>
        <p:spPr bwMode="auto">
          <a:xfrm>
            <a:off x="7591425" y="11085513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13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016" y="1412776"/>
            <a:ext cx="889248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1" u="sng" dirty="0"/>
              <a:t>En résumé</a:t>
            </a:r>
          </a:p>
          <a:p>
            <a:endParaRPr lang="fr-FR" dirty="0"/>
          </a:p>
          <a:p>
            <a:r>
              <a:rPr lang="fr-FR" sz="2600" dirty="0" smtClean="0"/>
              <a:t>Insatisfaction des usagers </a:t>
            </a:r>
            <a:r>
              <a:rPr lang="fr-FR" sz="2600" dirty="0"/>
              <a:t>pour l’item  relatif au temps d’attente dans le </a:t>
            </a:r>
            <a:r>
              <a:rPr lang="fr-FR" sz="2600" dirty="0" smtClean="0"/>
              <a:t>service</a:t>
            </a:r>
          </a:p>
          <a:p>
            <a:endParaRPr lang="fr-FR" sz="800" dirty="0" smtClean="0"/>
          </a:p>
          <a:p>
            <a:pPr lvl="1"/>
            <a:r>
              <a:rPr lang="fr-FR" sz="2400" dirty="0"/>
              <a:t>62,77% </a:t>
            </a:r>
            <a:r>
              <a:rPr lang="fr-FR" sz="2400" dirty="0" smtClean="0"/>
              <a:t>d’usagers non satisfaits</a:t>
            </a:r>
            <a:r>
              <a:rPr lang="fr-FR" sz="2400" dirty="0"/>
              <a:t> </a:t>
            </a:r>
            <a:endParaRPr lang="fr-FR" sz="2400" dirty="0" smtClean="0"/>
          </a:p>
          <a:p>
            <a:pPr lvl="1"/>
            <a:endParaRPr lang="fr-FR" sz="800" dirty="0" smtClean="0"/>
          </a:p>
          <a:p>
            <a:pPr lvl="1"/>
            <a:r>
              <a:rPr lang="fr-FR" sz="2400" dirty="0" smtClean="0"/>
              <a:t>Score moyen: 4,79 ± 2,43</a:t>
            </a:r>
          </a:p>
          <a:p>
            <a:pPr lvl="1"/>
            <a:endParaRPr lang="fr-FR" sz="800" dirty="0" smtClean="0"/>
          </a:p>
          <a:p>
            <a:r>
              <a:rPr lang="fr-FR" sz="2800" dirty="0" smtClean="0"/>
              <a:t>Niveau de satisfaction moindre des </a:t>
            </a:r>
            <a:r>
              <a:rPr lang="fr-FR" sz="2800" dirty="0"/>
              <a:t>usagers</a:t>
            </a:r>
          </a:p>
          <a:p>
            <a:endParaRPr lang="fr-FR" sz="800" dirty="0"/>
          </a:p>
          <a:p>
            <a:pPr lvl="1"/>
            <a:r>
              <a:rPr lang="fr-FR" sz="2200" dirty="0"/>
              <a:t>Score moyen variait de 6,85 ± 1,9 à 7,93 ± 1,38</a:t>
            </a:r>
          </a:p>
          <a:p>
            <a:pPr lvl="1"/>
            <a:endParaRPr lang="fr-FR" sz="800" dirty="0"/>
          </a:p>
          <a:p>
            <a:pPr lvl="1"/>
            <a:r>
              <a:rPr lang="fr-FR" sz="2200" dirty="0"/>
              <a:t>Pourcentage d’usagers satisfaits variait de </a:t>
            </a:r>
            <a:r>
              <a:rPr lang="fr-FR" sz="2200" dirty="0" smtClean="0"/>
              <a:t>55,37 à 64, 96 %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41473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r>
              <a:rPr lang="fr-FR" dirty="0" smtClean="0"/>
              <a:t>Conclusion </a:t>
            </a:r>
            <a:endParaRPr lang="fr-FR" sz="3600" dirty="0"/>
          </a:p>
        </p:txBody>
      </p:sp>
      <p:sp>
        <p:nvSpPr>
          <p:cNvPr id="5" name="Text Box 52"/>
          <p:cNvSpPr txBox="1">
            <a:spLocks noChangeArrowheads="1"/>
          </p:cNvSpPr>
          <p:nvPr/>
        </p:nvSpPr>
        <p:spPr bwMode="auto">
          <a:xfrm>
            <a:off x="2519363" y="11106150"/>
            <a:ext cx="171450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3573463" y="11109325"/>
            <a:ext cx="169862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3951288" y="11109325"/>
            <a:ext cx="171450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4302125" y="1109503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5118100" y="11102975"/>
            <a:ext cx="169863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0" name="Text Box 57"/>
          <p:cNvSpPr txBox="1">
            <a:spLocks noChangeArrowheads="1"/>
          </p:cNvSpPr>
          <p:nvPr/>
        </p:nvSpPr>
        <p:spPr bwMode="auto">
          <a:xfrm>
            <a:off x="5927725" y="1107598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1" name="Text Box 58"/>
          <p:cNvSpPr txBox="1">
            <a:spLocks noChangeArrowheads="1"/>
          </p:cNvSpPr>
          <p:nvPr/>
        </p:nvSpPr>
        <p:spPr bwMode="auto">
          <a:xfrm>
            <a:off x="6281738" y="11075988"/>
            <a:ext cx="169862" cy="207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6646863" y="11072813"/>
            <a:ext cx="169862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3" name="Text Box 60"/>
          <p:cNvSpPr txBox="1">
            <a:spLocks noChangeArrowheads="1"/>
          </p:cNvSpPr>
          <p:nvPr/>
        </p:nvSpPr>
        <p:spPr bwMode="auto">
          <a:xfrm>
            <a:off x="7591425" y="11085513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14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</a:t>
            </a:r>
            <a:r>
              <a:rPr lang="fr-FR" dirty="0" smtClean="0"/>
              <a:t>sagers satisfaits </a:t>
            </a:r>
            <a:r>
              <a:rPr lang="fr-FR" dirty="0"/>
              <a:t>dans </a:t>
            </a:r>
            <a:r>
              <a:rPr lang="fr-FR" dirty="0" smtClean="0"/>
              <a:t>l’ensemble</a:t>
            </a:r>
          </a:p>
          <a:p>
            <a:endParaRPr lang="fr-FR" sz="800" dirty="0" smtClean="0"/>
          </a:p>
          <a:p>
            <a:pPr lvl="1"/>
            <a:r>
              <a:rPr lang="fr-FR" sz="2200" dirty="0" smtClean="0"/>
              <a:t>Satisfaction totale relative à la pratique médicale</a:t>
            </a:r>
          </a:p>
          <a:p>
            <a:pPr lvl="1"/>
            <a:endParaRPr lang="fr-FR" sz="800" dirty="0" smtClean="0"/>
          </a:p>
          <a:p>
            <a:pPr lvl="1"/>
            <a:r>
              <a:rPr lang="fr-FR" sz="2200" dirty="0" smtClean="0"/>
              <a:t>Satisfaction mitigée </a:t>
            </a:r>
            <a:r>
              <a:rPr lang="fr-FR" sz="2200" dirty="0"/>
              <a:t>ou absente pour </a:t>
            </a:r>
            <a:r>
              <a:rPr lang="fr-FR" sz="2200" dirty="0" smtClean="0"/>
              <a:t>organisation </a:t>
            </a:r>
            <a:r>
              <a:rPr lang="fr-FR" sz="2200" dirty="0"/>
              <a:t>de la consultation et </a:t>
            </a:r>
            <a:r>
              <a:rPr lang="fr-FR" sz="2200" dirty="0" smtClean="0"/>
              <a:t>accueil</a:t>
            </a:r>
          </a:p>
          <a:p>
            <a:pPr lvl="1"/>
            <a:endParaRPr lang="fr-FR" sz="800" dirty="0" smtClean="0"/>
          </a:p>
          <a:p>
            <a:r>
              <a:rPr lang="fr-FR" dirty="0" smtClean="0"/>
              <a:t>Nécessité d’une réorganisation de la consultation</a:t>
            </a:r>
          </a:p>
          <a:p>
            <a:endParaRPr lang="fr-FR" sz="800" dirty="0" smtClean="0"/>
          </a:p>
          <a:p>
            <a:r>
              <a:rPr lang="fr-FR" dirty="0" smtClean="0"/>
              <a:t>Sensibilisation pour un accueil de qualité</a:t>
            </a:r>
          </a:p>
          <a:p>
            <a:endParaRPr lang="fr-FR" sz="800" dirty="0" smtClean="0"/>
          </a:p>
          <a:p>
            <a:r>
              <a:rPr lang="fr-FR" dirty="0" smtClean="0"/>
              <a:t>Plaidoyer pour la démarche qualité du CHU de Yopougon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36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5232"/>
            <a:ext cx="8229600" cy="1123528"/>
          </a:xfrm>
        </p:spPr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/>
          <a:lstStyle/>
          <a:p>
            <a:r>
              <a:rPr lang="fr-FR" dirty="0" smtClean="0"/>
              <a:t>Prise </a:t>
            </a:r>
            <a:r>
              <a:rPr lang="fr-FR" dirty="0"/>
              <a:t>en compte de la satisfaction des usagers par les établissements de santé </a:t>
            </a:r>
            <a:r>
              <a:rPr lang="fr-FR" dirty="0"/>
              <a:t>c</a:t>
            </a:r>
            <a:r>
              <a:rPr lang="fr-FR" dirty="0" smtClean="0"/>
              <a:t>onstitue une priorité depuis 1996 </a:t>
            </a:r>
            <a:r>
              <a:rPr lang="fr-FR" dirty="0"/>
              <a:t>en </a:t>
            </a:r>
            <a:r>
              <a:rPr lang="fr-FR" dirty="0" smtClean="0"/>
              <a:t>France</a:t>
            </a:r>
          </a:p>
          <a:p>
            <a:endParaRPr lang="fr-FR" sz="800" dirty="0" smtClean="0"/>
          </a:p>
          <a:p>
            <a:r>
              <a:rPr lang="fr-FR" dirty="0" smtClean="0"/>
              <a:t>Satisfaction: notion relative</a:t>
            </a:r>
          </a:p>
          <a:p>
            <a:endParaRPr lang="fr-FR" sz="800" dirty="0" smtClean="0"/>
          </a:p>
          <a:p>
            <a:r>
              <a:rPr lang="fr-FR" dirty="0" smtClean="0"/>
              <a:t>S’intègre dans évaluation de la qualité des soins</a:t>
            </a:r>
          </a:p>
          <a:p>
            <a:endParaRPr lang="fr-FR" sz="800" dirty="0" smtClean="0"/>
          </a:p>
          <a:p>
            <a:r>
              <a:rPr lang="fr-FR" dirty="0" smtClean="0"/>
              <a:t>En RCI: évaluation </a:t>
            </a:r>
            <a:r>
              <a:rPr lang="fr-FR" dirty="0"/>
              <a:t>de </a:t>
            </a:r>
            <a:r>
              <a:rPr lang="fr-FR" dirty="0" smtClean="0"/>
              <a:t>qualité </a:t>
            </a:r>
            <a:r>
              <a:rPr lang="fr-FR" dirty="0"/>
              <a:t>des </a:t>
            </a:r>
            <a:r>
              <a:rPr lang="fr-FR" dirty="0" smtClean="0"/>
              <a:t>soins: approche ± récente</a:t>
            </a:r>
          </a:p>
          <a:p>
            <a:endParaRPr lang="fr-FR" sz="800" dirty="0" smtClean="0"/>
          </a:p>
          <a:p>
            <a:r>
              <a:rPr lang="fr-FR" dirty="0" smtClean="0"/>
              <a:t>Contribution à la promotion de la qualité des soins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75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5232"/>
            <a:ext cx="8229600" cy="1123528"/>
          </a:xfrm>
        </p:spPr>
        <p:txBody>
          <a:bodyPr/>
          <a:lstStyle/>
          <a:p>
            <a:r>
              <a:rPr lang="fr-FR" dirty="0" smtClean="0"/>
              <a:t>Objectif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600" dirty="0" smtClean="0"/>
              <a:t>Evaluer </a:t>
            </a:r>
            <a:r>
              <a:rPr lang="fr-FR" sz="2600" dirty="0"/>
              <a:t>la satisfaction des usagers de la consultation d’ORL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1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5232"/>
            <a:ext cx="8229600" cy="1123528"/>
          </a:xfrm>
        </p:spPr>
        <p:txBody>
          <a:bodyPr/>
          <a:lstStyle/>
          <a:p>
            <a:r>
              <a:rPr lang="fr-FR" dirty="0" smtClean="0"/>
              <a:t>Matériels et méthode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lnSpcReduction="10000"/>
          </a:bodyPr>
          <a:lstStyle/>
          <a:p>
            <a:r>
              <a:rPr lang="fr-FR" sz="2600" dirty="0"/>
              <a:t>E</a:t>
            </a:r>
            <a:r>
              <a:rPr lang="fr-FR" sz="2600" dirty="0" smtClean="0"/>
              <a:t>nquête transversale, </a:t>
            </a:r>
            <a:r>
              <a:rPr lang="fr-FR" sz="2600" dirty="0"/>
              <a:t>prospective </a:t>
            </a:r>
            <a:r>
              <a:rPr lang="fr-FR" sz="2600" dirty="0" smtClean="0"/>
              <a:t>sur </a:t>
            </a:r>
            <a:r>
              <a:rPr lang="fr-FR" sz="2600" dirty="0"/>
              <a:t>une période de </a:t>
            </a:r>
            <a:r>
              <a:rPr lang="fr-FR" sz="2600" dirty="0" smtClean="0"/>
              <a:t>4 mois</a:t>
            </a:r>
          </a:p>
          <a:p>
            <a:endParaRPr lang="fr-FR" sz="900" dirty="0" smtClean="0"/>
          </a:p>
          <a:p>
            <a:r>
              <a:rPr lang="fr-FR" sz="2600" dirty="0" smtClean="0"/>
              <a:t>Cadre d’étude: consultation d’ORL CHU Yopougon</a:t>
            </a:r>
          </a:p>
          <a:p>
            <a:endParaRPr lang="fr-FR" sz="900" dirty="0" smtClean="0"/>
          </a:p>
          <a:p>
            <a:r>
              <a:rPr lang="fr-FR" sz="2600" dirty="0" smtClean="0"/>
              <a:t>Critères d’inclusion</a:t>
            </a:r>
          </a:p>
          <a:p>
            <a:pPr lvl="1"/>
            <a:r>
              <a:rPr lang="fr-FR" sz="2200" dirty="0" smtClean="0"/>
              <a:t>Patient </a:t>
            </a:r>
            <a:r>
              <a:rPr lang="fr-FR" sz="2200" dirty="0"/>
              <a:t>d’âge supérieur à quinze(15) ans</a:t>
            </a:r>
          </a:p>
          <a:p>
            <a:pPr lvl="1"/>
            <a:r>
              <a:rPr lang="fr-FR" sz="2200" dirty="0" smtClean="0"/>
              <a:t>Patient capable </a:t>
            </a:r>
            <a:r>
              <a:rPr lang="fr-FR" sz="2200" dirty="0"/>
              <a:t>de répondre au </a:t>
            </a:r>
            <a:r>
              <a:rPr lang="fr-FR" sz="2200" dirty="0" smtClean="0"/>
              <a:t>questionnaire</a:t>
            </a:r>
            <a:endParaRPr lang="fr-FR" sz="2200" dirty="0"/>
          </a:p>
          <a:p>
            <a:pPr lvl="1"/>
            <a:r>
              <a:rPr lang="fr-FR" sz="2200" dirty="0" smtClean="0"/>
              <a:t>Patient ayant donné son consentement éclairé</a:t>
            </a:r>
          </a:p>
          <a:p>
            <a:pPr lvl="1"/>
            <a:endParaRPr lang="fr-FR" sz="1800" dirty="0"/>
          </a:p>
          <a:p>
            <a:pPr marL="0" indent="0">
              <a:buNone/>
            </a:pPr>
            <a:r>
              <a:rPr lang="fr-FR" sz="2600" dirty="0" smtClean="0"/>
              <a:t>Au total, </a:t>
            </a:r>
            <a:r>
              <a:rPr lang="fr-FR" sz="2800" dirty="0" smtClean="0"/>
              <a:t>1053 participants à l’étude</a:t>
            </a:r>
            <a:endParaRPr lang="fr-FR" sz="2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40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23528"/>
          </a:xfrm>
        </p:spPr>
        <p:txBody>
          <a:bodyPr/>
          <a:lstStyle/>
          <a:p>
            <a:r>
              <a:rPr lang="fr-FR" dirty="0" smtClean="0"/>
              <a:t>Matériels et méthode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896544"/>
          </a:xfrm>
        </p:spPr>
        <p:txBody>
          <a:bodyPr>
            <a:normAutofit lnSpcReduction="10000"/>
          </a:bodyPr>
          <a:lstStyle/>
          <a:p>
            <a:r>
              <a:rPr lang="fr-FR" sz="2600" dirty="0" smtClean="0"/>
              <a:t>Méthode </a:t>
            </a:r>
          </a:p>
          <a:p>
            <a:endParaRPr lang="fr-FR" sz="800" dirty="0" smtClean="0"/>
          </a:p>
          <a:p>
            <a:pPr lvl="1"/>
            <a:r>
              <a:rPr lang="fr-FR" sz="2200" dirty="0" smtClean="0"/>
              <a:t>Questionnaire Delphi modifié et validé, comprenant 26 </a:t>
            </a:r>
            <a:r>
              <a:rPr lang="fr-FR" sz="2200" dirty="0" smtClean="0"/>
              <a:t>items repartis en 2 groupes</a:t>
            </a:r>
          </a:p>
          <a:p>
            <a:pPr lvl="1"/>
            <a:endParaRPr lang="fr-FR" sz="800" dirty="0" smtClean="0"/>
          </a:p>
          <a:p>
            <a:pPr lvl="2"/>
            <a:r>
              <a:rPr lang="fr-FR" sz="2200" dirty="0" smtClean="0"/>
              <a:t>20 items relatifs à la pratique médicale</a:t>
            </a:r>
          </a:p>
          <a:p>
            <a:pPr lvl="2"/>
            <a:endParaRPr lang="fr-FR" sz="800" dirty="0" smtClean="0"/>
          </a:p>
          <a:p>
            <a:pPr lvl="2"/>
            <a:r>
              <a:rPr lang="fr-FR" sz="2200" dirty="0" smtClean="0"/>
              <a:t>6 items relatifs à l’organisation et accueil </a:t>
            </a:r>
            <a:endParaRPr lang="fr-FR" sz="2200" dirty="0" smtClean="0"/>
          </a:p>
          <a:p>
            <a:pPr lvl="1"/>
            <a:endParaRPr lang="fr-FR" sz="800" dirty="0" smtClean="0"/>
          </a:p>
          <a:p>
            <a:pPr lvl="1"/>
            <a:r>
              <a:rPr lang="fr-FR" sz="2200" dirty="0" smtClean="0"/>
              <a:t>Déroulement de l’enquête</a:t>
            </a:r>
          </a:p>
          <a:p>
            <a:pPr marL="457200" lvl="1" indent="0">
              <a:buNone/>
            </a:pPr>
            <a:r>
              <a:rPr lang="fr-FR" sz="800" dirty="0" smtClean="0"/>
              <a:t> </a:t>
            </a:r>
          </a:p>
          <a:p>
            <a:pPr lvl="2"/>
            <a:r>
              <a:rPr lang="fr-FR" sz="2200" dirty="0" smtClean="0"/>
              <a:t>Enquête réalisée dès la fin de la consultation</a:t>
            </a:r>
          </a:p>
          <a:p>
            <a:pPr lvl="2"/>
            <a:endParaRPr lang="fr-FR" sz="800" dirty="0" smtClean="0"/>
          </a:p>
          <a:p>
            <a:pPr lvl="2"/>
            <a:r>
              <a:rPr lang="fr-FR" sz="2200" dirty="0" smtClean="0"/>
              <a:t>Usager coche son </a:t>
            </a:r>
            <a:r>
              <a:rPr lang="fr-FR" sz="2200" dirty="0"/>
              <a:t>niveau de satisfaction relativement aux items </a:t>
            </a:r>
            <a:r>
              <a:rPr lang="fr-FR" sz="2200" dirty="0" smtClean="0"/>
              <a:t>du questionnaire</a:t>
            </a:r>
          </a:p>
          <a:p>
            <a:pPr marL="914400" lvl="2" indent="0">
              <a:buNone/>
            </a:pPr>
            <a:r>
              <a:rPr lang="fr-FR" sz="800" dirty="0" smtClean="0"/>
              <a:t> </a:t>
            </a:r>
          </a:p>
          <a:p>
            <a:pPr lvl="2"/>
            <a:r>
              <a:rPr lang="fr-FR" sz="2200" dirty="0"/>
              <a:t>B</a:t>
            </a:r>
            <a:r>
              <a:rPr lang="fr-FR" sz="2200" dirty="0" smtClean="0"/>
              <a:t>rève </a:t>
            </a:r>
            <a:r>
              <a:rPr lang="fr-FR" sz="2200" dirty="0"/>
              <a:t>séance d’explication </a:t>
            </a:r>
            <a:r>
              <a:rPr lang="fr-FR" sz="2200" dirty="0" smtClean="0"/>
              <a:t>par </a:t>
            </a:r>
            <a:r>
              <a:rPr lang="fr-FR" sz="2200" dirty="0"/>
              <a:t>l’enquêteur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8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67545" y="5703639"/>
            <a:ext cx="4650556" cy="4912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5232"/>
            <a:ext cx="8229600" cy="1123528"/>
          </a:xfrm>
        </p:spPr>
        <p:txBody>
          <a:bodyPr/>
          <a:lstStyle/>
          <a:p>
            <a:r>
              <a:rPr lang="fr-FR" dirty="0" smtClean="0"/>
              <a:t>Matériels et méthode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r>
              <a:rPr lang="fr-FR" sz="2600" dirty="0" smtClean="0"/>
              <a:t>Méthode </a:t>
            </a:r>
          </a:p>
          <a:p>
            <a:pPr lvl="1"/>
            <a:r>
              <a:rPr lang="fr-FR" sz="2200" dirty="0" smtClean="0"/>
              <a:t>5 options de réponse affectées de scores</a:t>
            </a:r>
          </a:p>
          <a:p>
            <a:pPr lvl="1"/>
            <a:endParaRPr lang="fr-FR" sz="1800" dirty="0"/>
          </a:p>
          <a:p>
            <a:pPr lvl="1"/>
            <a:endParaRPr lang="fr-FR" sz="1800" dirty="0" smtClean="0"/>
          </a:p>
          <a:p>
            <a:pPr lvl="1"/>
            <a:endParaRPr lang="fr-FR" sz="1800" dirty="0"/>
          </a:p>
          <a:p>
            <a:pPr lvl="1"/>
            <a:endParaRPr lang="fr-FR" sz="1800" dirty="0" smtClean="0"/>
          </a:p>
          <a:p>
            <a:pPr lvl="1"/>
            <a:endParaRPr lang="fr-FR" sz="1800" dirty="0"/>
          </a:p>
          <a:p>
            <a:pPr lvl="1"/>
            <a:endParaRPr lang="fr-FR" sz="1800" dirty="0" smtClean="0"/>
          </a:p>
          <a:p>
            <a:pPr lvl="1"/>
            <a:endParaRPr lang="fr-FR" sz="1800" dirty="0"/>
          </a:p>
          <a:p>
            <a:pPr lvl="1"/>
            <a:endParaRPr lang="fr-FR" sz="1800" dirty="0" smtClean="0"/>
          </a:p>
          <a:p>
            <a:pPr marL="457200" lvl="1" indent="0">
              <a:buNone/>
            </a:pPr>
            <a:endParaRPr lang="fr-FR" sz="1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965051"/>
              </p:ext>
            </p:extLst>
          </p:nvPr>
        </p:nvGraphicFramePr>
        <p:xfrm>
          <a:off x="462620" y="2767129"/>
          <a:ext cx="7848872" cy="22661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65022"/>
                <a:gridCol w="579399"/>
                <a:gridCol w="359836"/>
                <a:gridCol w="432048"/>
                <a:gridCol w="2016224"/>
                <a:gridCol w="504056"/>
                <a:gridCol w="432048"/>
                <a:gridCol w="432048"/>
                <a:gridCol w="1728191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   </a:t>
                      </a:r>
                      <a:r>
                        <a:rPr lang="fr-FR" sz="2000" b="1" dirty="0" smtClean="0">
                          <a:effectLst/>
                        </a:rPr>
                        <a:t>1</a:t>
                      </a:r>
                      <a:endParaRPr lang="fr-F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effectLst/>
                        </a:rPr>
                        <a:t>  </a:t>
                      </a:r>
                      <a:r>
                        <a:rPr lang="fr-FR" sz="2000" b="1" dirty="0">
                          <a:effectLst/>
                        </a:rPr>
                        <a:t>2 </a:t>
                      </a:r>
                      <a:endParaRPr lang="fr-FR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effectLst/>
                        </a:rPr>
                        <a:t> </a:t>
                      </a:r>
                      <a:r>
                        <a:rPr lang="fr-FR" sz="2000" b="1" dirty="0">
                          <a:effectLst/>
                        </a:rPr>
                        <a:t>3 </a:t>
                      </a:r>
                      <a:endParaRPr lang="fr-FR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effectLst/>
                        </a:rPr>
                        <a:t>4 </a:t>
                      </a:r>
                      <a:endParaRPr lang="fr-FR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effectLst/>
                        </a:rPr>
                        <a:t>5 </a:t>
                      </a:r>
                      <a:endParaRPr lang="fr-FR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 smtClean="0">
                          <a:effectLst/>
                        </a:rPr>
                        <a:t>6 </a:t>
                      </a:r>
                      <a:endParaRPr lang="fr-FR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effectLst/>
                        </a:rPr>
                        <a:t>7 </a:t>
                      </a:r>
                      <a:endParaRPr lang="fr-FR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effectLst/>
                        </a:rPr>
                        <a:t> </a:t>
                      </a:r>
                      <a:r>
                        <a:rPr lang="fr-FR" sz="2000" b="1" dirty="0">
                          <a:effectLst/>
                        </a:rPr>
                        <a:t>8 </a:t>
                      </a:r>
                      <a:endParaRPr lang="fr-FR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effectLst/>
                        </a:rPr>
                        <a:t>9 </a:t>
                      </a:r>
                      <a:endParaRPr lang="fr-FR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81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(non satisfait)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(peu satisfait)</a:t>
                      </a:r>
                      <a:endParaRPr lang="fr-F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(moyennement satisfait)</a:t>
                      </a:r>
                      <a:endParaRPr lang="fr-F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(Satisfait)</a:t>
                      </a:r>
                      <a:endParaRPr lang="fr-F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(Très satisfait)</a:t>
                      </a:r>
                      <a:endParaRPr lang="fr-F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 Box 52"/>
          <p:cNvSpPr txBox="1">
            <a:spLocks noChangeArrowheads="1"/>
          </p:cNvSpPr>
          <p:nvPr/>
        </p:nvSpPr>
        <p:spPr bwMode="auto">
          <a:xfrm>
            <a:off x="2519363" y="11106150"/>
            <a:ext cx="171450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3573463" y="11109325"/>
            <a:ext cx="169862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3951288" y="11109325"/>
            <a:ext cx="171450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4302125" y="1109503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5118100" y="11102975"/>
            <a:ext cx="169863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0" name="Text Box 57"/>
          <p:cNvSpPr txBox="1">
            <a:spLocks noChangeArrowheads="1"/>
          </p:cNvSpPr>
          <p:nvPr/>
        </p:nvSpPr>
        <p:spPr bwMode="auto">
          <a:xfrm>
            <a:off x="5927725" y="1107598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1" name="Text Box 58"/>
          <p:cNvSpPr txBox="1">
            <a:spLocks noChangeArrowheads="1"/>
          </p:cNvSpPr>
          <p:nvPr/>
        </p:nvSpPr>
        <p:spPr bwMode="auto">
          <a:xfrm>
            <a:off x="6281738" y="11075988"/>
            <a:ext cx="169862" cy="207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6646863" y="11072813"/>
            <a:ext cx="169862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3" name="Text Box 60"/>
          <p:cNvSpPr txBox="1">
            <a:spLocks noChangeArrowheads="1"/>
          </p:cNvSpPr>
          <p:nvPr/>
        </p:nvSpPr>
        <p:spPr bwMode="auto">
          <a:xfrm>
            <a:off x="7591425" y="11085513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4" name="Accolade ouvrante 13"/>
          <p:cNvSpPr/>
          <p:nvPr/>
        </p:nvSpPr>
        <p:spPr>
          <a:xfrm rot="16200000">
            <a:off x="2547256" y="2861456"/>
            <a:ext cx="504056" cy="480749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 ouvrante 14"/>
          <p:cNvSpPr/>
          <p:nvPr/>
        </p:nvSpPr>
        <p:spPr>
          <a:xfrm rot="16200000">
            <a:off x="6507696" y="3708512"/>
            <a:ext cx="504056" cy="311338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611560" y="5703639"/>
            <a:ext cx="4506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Non satisfaction des usagers</a:t>
            </a:r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03032" y="5733256"/>
            <a:ext cx="3473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atisfaction des usagers</a:t>
            </a:r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03032" y="5703639"/>
            <a:ext cx="3329408" cy="4912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56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5232"/>
            <a:ext cx="8229600" cy="1123528"/>
          </a:xfrm>
        </p:spPr>
        <p:txBody>
          <a:bodyPr/>
          <a:lstStyle/>
          <a:p>
            <a:r>
              <a:rPr lang="fr-FR" dirty="0" smtClean="0"/>
              <a:t>Matériels et méthode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r>
              <a:rPr lang="fr-FR" sz="2600" dirty="0" smtClean="0"/>
              <a:t>Analyses statistiques</a:t>
            </a:r>
          </a:p>
          <a:p>
            <a:endParaRPr lang="fr-FR" sz="800" dirty="0" smtClean="0"/>
          </a:p>
          <a:p>
            <a:pPr lvl="1"/>
            <a:r>
              <a:rPr lang="fr-FR" sz="2200" dirty="0" smtClean="0"/>
              <a:t>Logiciel SAS version 9.1 utilisé</a:t>
            </a:r>
          </a:p>
          <a:p>
            <a:pPr lvl="1"/>
            <a:endParaRPr lang="fr-FR" sz="800" dirty="0" smtClean="0"/>
          </a:p>
          <a:p>
            <a:pPr lvl="1"/>
            <a:r>
              <a:rPr lang="fr-FR" sz="2200" dirty="0" smtClean="0"/>
              <a:t>Selon les </a:t>
            </a:r>
            <a:r>
              <a:rPr lang="fr-FR" sz="2200" dirty="0"/>
              <a:t>conditions </a:t>
            </a:r>
            <a:r>
              <a:rPr lang="fr-FR" sz="2200" dirty="0" smtClean="0"/>
              <a:t>d’application</a:t>
            </a:r>
          </a:p>
          <a:p>
            <a:pPr lvl="2"/>
            <a:r>
              <a:rPr lang="fr-FR" sz="2000" dirty="0" smtClean="0"/>
              <a:t>Test de Chi2 ou de Fisher</a:t>
            </a:r>
          </a:p>
          <a:p>
            <a:pPr lvl="2"/>
            <a:r>
              <a:rPr lang="fr-FR" sz="2000" dirty="0" smtClean="0"/>
              <a:t>Test  </a:t>
            </a:r>
            <a:r>
              <a:rPr lang="fr-FR" sz="2000" dirty="0"/>
              <a:t>t de </a:t>
            </a:r>
            <a:r>
              <a:rPr lang="fr-FR" sz="2000" dirty="0" err="1"/>
              <a:t>Student</a:t>
            </a:r>
            <a:r>
              <a:rPr lang="fr-FR" sz="2000" dirty="0"/>
              <a:t> </a:t>
            </a:r>
            <a:endParaRPr lang="fr-FR" sz="2000" dirty="0" smtClean="0"/>
          </a:p>
          <a:p>
            <a:pPr lvl="2"/>
            <a:r>
              <a:rPr lang="fr-FR" sz="2000" dirty="0" smtClean="0"/>
              <a:t>Test de </a:t>
            </a:r>
            <a:r>
              <a:rPr lang="fr-FR" sz="2000" dirty="0" err="1"/>
              <a:t>Kruskal</a:t>
            </a:r>
            <a:r>
              <a:rPr lang="fr-FR" sz="2000" dirty="0"/>
              <a:t> Wallis</a:t>
            </a:r>
            <a:r>
              <a:rPr lang="fr-FR" sz="2000" dirty="0" smtClean="0"/>
              <a:t> </a:t>
            </a:r>
          </a:p>
          <a:p>
            <a:pPr lvl="2"/>
            <a:endParaRPr lang="fr-FR" sz="800" dirty="0" smtClean="0"/>
          </a:p>
          <a:p>
            <a:pPr lvl="1"/>
            <a:r>
              <a:rPr lang="fr-FR" sz="2200" dirty="0" smtClean="0"/>
              <a:t>Seuil de significativité : 5%</a:t>
            </a:r>
            <a:endParaRPr lang="fr-FR" sz="2200" dirty="0"/>
          </a:p>
        </p:txBody>
      </p:sp>
      <p:sp>
        <p:nvSpPr>
          <p:cNvPr id="5" name="Text Box 52"/>
          <p:cNvSpPr txBox="1">
            <a:spLocks noChangeArrowheads="1"/>
          </p:cNvSpPr>
          <p:nvPr/>
        </p:nvSpPr>
        <p:spPr bwMode="auto">
          <a:xfrm>
            <a:off x="2519363" y="11106150"/>
            <a:ext cx="171450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3573463" y="11109325"/>
            <a:ext cx="169862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3951288" y="11109325"/>
            <a:ext cx="171450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4302125" y="1109503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5118100" y="11102975"/>
            <a:ext cx="169863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0" name="Text Box 57"/>
          <p:cNvSpPr txBox="1">
            <a:spLocks noChangeArrowheads="1"/>
          </p:cNvSpPr>
          <p:nvPr/>
        </p:nvSpPr>
        <p:spPr bwMode="auto">
          <a:xfrm>
            <a:off x="5927725" y="1107598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1" name="Text Box 58"/>
          <p:cNvSpPr txBox="1">
            <a:spLocks noChangeArrowheads="1"/>
          </p:cNvSpPr>
          <p:nvPr/>
        </p:nvSpPr>
        <p:spPr bwMode="auto">
          <a:xfrm>
            <a:off x="6281738" y="11075988"/>
            <a:ext cx="169862" cy="207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6646863" y="11072813"/>
            <a:ext cx="169862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3" name="Text Box 60"/>
          <p:cNvSpPr txBox="1">
            <a:spLocks noChangeArrowheads="1"/>
          </p:cNvSpPr>
          <p:nvPr/>
        </p:nvSpPr>
        <p:spPr bwMode="auto">
          <a:xfrm>
            <a:off x="7591425" y="11085513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74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fr-FR" dirty="0" smtClean="0"/>
              <a:t>Résultats: </a:t>
            </a:r>
            <a:r>
              <a:rPr lang="fr-FR" sz="3600" dirty="0" smtClean="0"/>
              <a:t>pratique médicale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465682"/>
              </p:ext>
            </p:extLst>
          </p:nvPr>
        </p:nvGraphicFramePr>
        <p:xfrm>
          <a:off x="511548" y="1196752"/>
          <a:ext cx="7920879" cy="510787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176463"/>
                <a:gridCol w="864096"/>
                <a:gridCol w="864096"/>
                <a:gridCol w="648072"/>
                <a:gridCol w="648072"/>
                <a:gridCol w="72008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N </a:t>
                      </a:r>
                      <a:r>
                        <a:rPr lang="fr-FR" sz="1400" dirty="0">
                          <a:effectLst/>
                        </a:rPr>
                        <a:t>de satisfaits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% de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satisfaits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Score moyen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Ecart-type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Score médian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561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clarté des informations que </a:t>
                      </a:r>
                      <a:r>
                        <a:rPr lang="fr-FR" sz="1600" dirty="0" smtClean="0">
                          <a:effectLst/>
                        </a:rPr>
                        <a:t>donne </a:t>
                      </a:r>
                      <a:r>
                        <a:rPr lang="fr-FR" sz="1600" dirty="0">
                          <a:effectLst/>
                        </a:rPr>
                        <a:t>le médecin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943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89,55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7,83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1,52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561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L’amabilité du </a:t>
                      </a:r>
                      <a:r>
                        <a:rPr lang="fr-FR" sz="1600" dirty="0" smtClean="0">
                          <a:effectLst/>
                        </a:rPr>
                        <a:t>médecin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957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90,88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7,83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1,62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561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L’attention que le médecin porte aux informations que vous lui communiquez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987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93,73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7,83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1,38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758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Intérêt porté par le médecin aux aspects </a:t>
                      </a:r>
                      <a:r>
                        <a:rPr lang="fr-FR" sz="1600" dirty="0">
                          <a:effectLst/>
                        </a:rPr>
                        <a:t>médicaux lors de la consultation (gêne, douleur)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960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91,17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7,77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1,59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561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 médecin vous informe sur votre diagnostic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985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93,54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7,65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1,42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561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durée de la consultation (temps passé en face-à-face avec le médecin)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924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87,75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7,62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1,47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758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possibilité de bénéficier du réseau de professionnels de santé du médecin (recommandations </a:t>
                      </a:r>
                      <a:r>
                        <a:rPr lang="fr-FR" sz="1600" baseline="0" dirty="0" smtClean="0">
                          <a:effectLst/>
                        </a:rPr>
                        <a:t>à </a:t>
                      </a:r>
                      <a:r>
                        <a:rPr lang="fr-FR" sz="1600" dirty="0" smtClean="0">
                          <a:effectLst/>
                        </a:rPr>
                        <a:t>un </a:t>
                      </a:r>
                      <a:r>
                        <a:rPr lang="fr-FR" sz="1600" dirty="0">
                          <a:effectLst/>
                        </a:rPr>
                        <a:t>collègue)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953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90,50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7,59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1,61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</a:tbl>
          </a:graphicData>
        </a:graphic>
      </p:graphicFrame>
      <p:sp>
        <p:nvSpPr>
          <p:cNvPr id="5" name="Text Box 52"/>
          <p:cNvSpPr txBox="1">
            <a:spLocks noChangeArrowheads="1"/>
          </p:cNvSpPr>
          <p:nvPr/>
        </p:nvSpPr>
        <p:spPr bwMode="auto">
          <a:xfrm>
            <a:off x="2519363" y="11106150"/>
            <a:ext cx="171450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3573463" y="11109325"/>
            <a:ext cx="169862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3951288" y="11109325"/>
            <a:ext cx="171450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4302125" y="1109503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5118100" y="11102975"/>
            <a:ext cx="169863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0" name="Text Box 57"/>
          <p:cNvSpPr txBox="1">
            <a:spLocks noChangeArrowheads="1"/>
          </p:cNvSpPr>
          <p:nvPr/>
        </p:nvSpPr>
        <p:spPr bwMode="auto">
          <a:xfrm>
            <a:off x="5927725" y="1107598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1" name="Text Box 58"/>
          <p:cNvSpPr txBox="1">
            <a:spLocks noChangeArrowheads="1"/>
          </p:cNvSpPr>
          <p:nvPr/>
        </p:nvSpPr>
        <p:spPr bwMode="auto">
          <a:xfrm>
            <a:off x="6281738" y="11075988"/>
            <a:ext cx="169862" cy="207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6646863" y="11072813"/>
            <a:ext cx="169862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3" name="Text Box 60"/>
          <p:cNvSpPr txBox="1">
            <a:spLocks noChangeArrowheads="1"/>
          </p:cNvSpPr>
          <p:nvPr/>
        </p:nvSpPr>
        <p:spPr bwMode="auto">
          <a:xfrm>
            <a:off x="7591425" y="11085513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9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fr-FR" dirty="0" smtClean="0"/>
              <a:t>Résultats: </a:t>
            </a:r>
            <a:r>
              <a:rPr lang="fr-FR" sz="3600" dirty="0" smtClean="0"/>
              <a:t>pratique médicale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538709"/>
              </p:ext>
            </p:extLst>
          </p:nvPr>
        </p:nvGraphicFramePr>
        <p:xfrm>
          <a:off x="611560" y="1340768"/>
          <a:ext cx="8064896" cy="489654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359403"/>
                <a:gridCol w="871881"/>
                <a:gridCol w="871881"/>
                <a:gridCol w="653910"/>
                <a:gridCol w="581254"/>
                <a:gridCol w="726567"/>
              </a:tblGrid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N </a:t>
                      </a:r>
                      <a:r>
                        <a:rPr lang="fr-FR" sz="1400" dirty="0">
                          <a:effectLst/>
                        </a:rPr>
                        <a:t>de satisfaits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% </a:t>
                      </a:r>
                      <a:r>
                        <a:rPr lang="fr-FR" sz="1400" dirty="0">
                          <a:effectLst/>
                        </a:rPr>
                        <a:t>de satisfaits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Score moyen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Ecart-type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Score médian 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Les conseils donnés par le médecin sur </a:t>
                      </a:r>
                      <a:r>
                        <a:rPr lang="fr-FR" sz="1600" dirty="0">
                          <a:effectLst/>
                        </a:rPr>
                        <a:t>votre </a:t>
                      </a:r>
                      <a:r>
                        <a:rPr lang="fr-FR" sz="1600" dirty="0" smtClean="0">
                          <a:effectLst/>
                        </a:rPr>
                        <a:t>santé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962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91,36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7,54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1,52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Explications</a:t>
                      </a:r>
                      <a:r>
                        <a:rPr lang="fr-FR" sz="1600" baseline="0" dirty="0" smtClean="0">
                          <a:effectLst/>
                        </a:rPr>
                        <a:t> du traitement médical par le </a:t>
                      </a:r>
                      <a:r>
                        <a:rPr lang="fr-FR" sz="1600" dirty="0" smtClean="0">
                          <a:effectLst/>
                        </a:rPr>
                        <a:t>médecin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898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85,28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7,47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1,75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Prise en compte des </a:t>
                      </a:r>
                      <a:r>
                        <a:rPr lang="fr-FR" sz="1600" dirty="0">
                          <a:effectLst/>
                        </a:rPr>
                        <a:t>antécédents </a:t>
                      </a:r>
                      <a:r>
                        <a:rPr lang="fr-FR" sz="1600" dirty="0" smtClean="0">
                          <a:effectLst/>
                        </a:rPr>
                        <a:t>médicaux par le médecin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952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90,41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7,46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1,59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Prescription</a:t>
                      </a:r>
                      <a:r>
                        <a:rPr lang="fr-FR" sz="1600" baseline="0" dirty="0" smtClean="0">
                          <a:effectLst/>
                        </a:rPr>
                        <a:t> de médicament à l’issue de la </a:t>
                      </a:r>
                      <a:r>
                        <a:rPr lang="fr-FR" sz="1600" dirty="0" smtClean="0">
                          <a:effectLst/>
                        </a:rPr>
                        <a:t>consultation 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956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90,79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7,46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1,52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possibilité de toujours consulter le même médecin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960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91,17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7,44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1,55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Prescription</a:t>
                      </a:r>
                      <a:r>
                        <a:rPr lang="fr-FR" sz="1600" baseline="0" dirty="0" smtClean="0">
                          <a:effectLst/>
                        </a:rPr>
                        <a:t> </a:t>
                      </a:r>
                      <a:r>
                        <a:rPr lang="fr-FR" sz="1600" dirty="0" smtClean="0">
                          <a:effectLst/>
                        </a:rPr>
                        <a:t>d'examens </a:t>
                      </a:r>
                      <a:r>
                        <a:rPr lang="fr-FR" sz="1600" dirty="0">
                          <a:effectLst/>
                        </a:rPr>
                        <a:t>complémentaires </a:t>
                      </a:r>
                      <a:r>
                        <a:rPr lang="fr-FR" sz="1600" dirty="0" smtClean="0">
                          <a:effectLst/>
                        </a:rPr>
                        <a:t>à</a:t>
                      </a:r>
                      <a:r>
                        <a:rPr lang="fr-FR" sz="1600" baseline="0" dirty="0" smtClean="0">
                          <a:effectLst/>
                        </a:rPr>
                        <a:t> l’issue de la consultation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914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86,80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7,41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1,49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 confidentialité des informations que vous transmettez au médecin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880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83,57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7,38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1,70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7" marR="42167" marT="0" marB="0" anchor="ctr"/>
                </a:tc>
              </a:tr>
            </a:tbl>
          </a:graphicData>
        </a:graphic>
      </p:graphicFrame>
      <p:sp>
        <p:nvSpPr>
          <p:cNvPr id="5" name="Text Box 52"/>
          <p:cNvSpPr txBox="1">
            <a:spLocks noChangeArrowheads="1"/>
          </p:cNvSpPr>
          <p:nvPr/>
        </p:nvSpPr>
        <p:spPr bwMode="auto">
          <a:xfrm>
            <a:off x="2519363" y="11106150"/>
            <a:ext cx="171450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3573463" y="11109325"/>
            <a:ext cx="169862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3951288" y="11109325"/>
            <a:ext cx="171450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4302125" y="1109503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5118100" y="11102975"/>
            <a:ext cx="169863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0" name="Text Box 57"/>
          <p:cNvSpPr txBox="1">
            <a:spLocks noChangeArrowheads="1"/>
          </p:cNvSpPr>
          <p:nvPr/>
        </p:nvSpPr>
        <p:spPr bwMode="auto">
          <a:xfrm>
            <a:off x="5927725" y="11075988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1" name="Text Box 58"/>
          <p:cNvSpPr txBox="1">
            <a:spLocks noChangeArrowheads="1"/>
          </p:cNvSpPr>
          <p:nvPr/>
        </p:nvSpPr>
        <p:spPr bwMode="auto">
          <a:xfrm>
            <a:off x="6281738" y="11075988"/>
            <a:ext cx="169862" cy="207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6646863" y="11072813"/>
            <a:ext cx="169862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3" name="Text Box 60"/>
          <p:cNvSpPr txBox="1">
            <a:spLocks noChangeArrowheads="1"/>
          </p:cNvSpPr>
          <p:nvPr/>
        </p:nvSpPr>
        <p:spPr bwMode="auto">
          <a:xfrm>
            <a:off x="7591425" y="11085513"/>
            <a:ext cx="169863" cy="20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5AC-AB65-42BA-997B-E4A44B6B4D7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298</TotalTime>
  <Words>789</Words>
  <Application>Microsoft Office PowerPoint</Application>
  <PresentationFormat>Affichage à l'écran (4:3)</PresentationFormat>
  <Paragraphs>411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Exécutif</vt:lpstr>
      <vt:lpstr>Satisfaction des usagers de la consultation externe d’ORL du CHU de Yopougon</vt:lpstr>
      <vt:lpstr>Introduction </vt:lpstr>
      <vt:lpstr>Objectif  </vt:lpstr>
      <vt:lpstr>Matériels et méthode </vt:lpstr>
      <vt:lpstr>Matériels et méthode </vt:lpstr>
      <vt:lpstr>Matériels et méthode </vt:lpstr>
      <vt:lpstr>Matériels et méthode </vt:lpstr>
      <vt:lpstr>Résultats: pratique médicale</vt:lpstr>
      <vt:lpstr>Résultats: pratique médicale</vt:lpstr>
      <vt:lpstr>Résultats: pratique médicale</vt:lpstr>
      <vt:lpstr>Résultats: pratique médicale</vt:lpstr>
      <vt:lpstr>Résultats: organisation et accueil</vt:lpstr>
      <vt:lpstr>Résultats: organisation et accueil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Satisfaction des usagers de la consultation externe d’ORL du CHU de Yopougon</dc:title>
  <dc:creator>mathurin</dc:creator>
  <cp:lastModifiedBy>mathurin</cp:lastModifiedBy>
  <cp:revision>33</cp:revision>
  <dcterms:created xsi:type="dcterms:W3CDTF">2015-04-08T09:42:23Z</dcterms:created>
  <dcterms:modified xsi:type="dcterms:W3CDTF">2015-04-09T06:08:16Z</dcterms:modified>
</cp:coreProperties>
</file>