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5">
  <p:sldMasterIdLst>
    <p:sldMasterId id="2147483648" r:id="rId1"/>
  </p:sldMasterIdLst>
  <p:notesMasterIdLst>
    <p:notesMasterId r:id="rId21"/>
  </p:notesMasterIdLst>
  <p:sldIdLst>
    <p:sldId id="271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76" r:id="rId10"/>
    <p:sldId id="277" r:id="rId11"/>
    <p:sldId id="275" r:id="rId12"/>
    <p:sldId id="278" r:id="rId13"/>
    <p:sldId id="264" r:id="rId14"/>
    <p:sldId id="266" r:id="rId15"/>
    <p:sldId id="267" r:id="rId16"/>
    <p:sldId id="268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GRAPHIQUES%20SIMT%20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GRAPHIQUES%20SIMT%2020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pPr>
            <a:r>
              <a:rPr lang="fr-FR"/>
              <a:t>Fig. 1: Connaissance des risques liés à l’exposition aux RI </a:t>
            </a:r>
          </a:p>
        </c:rich>
      </c:tx>
      <c:layout>
        <c:manualLayout>
          <c:xMode val="edge"/>
          <c:yMode val="edge"/>
          <c:x val="2.6331346174819175E-2"/>
          <c:y val="0.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8544519654341454E-2"/>
          <c:y val="0.11645732689210947"/>
          <c:w val="0.73652370646651621"/>
          <c:h val="0.60893199944209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Feuil1!$C$40</c:f>
              <c:strCache>
                <c:ptCount val="1"/>
                <c:pt idx="0">
                  <c:v>CANCERS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Feuil1!$D$38:$F$39</c:f>
              <c:multiLvlStrCache>
                <c:ptCount val="3"/>
                <c:lvl>
                  <c:pt idx="0">
                    <c:v>OUI</c:v>
                  </c:pt>
                  <c:pt idx="1">
                    <c:v>NON</c:v>
                  </c:pt>
                  <c:pt idx="2">
                    <c:v>SAIT PAS</c:v>
                  </c:pt>
                </c:lvl>
                <c:lvl>
                  <c:pt idx="0">
                    <c:v>Niveau de connaissance</c:v>
                  </c:pt>
                </c:lvl>
              </c:multiLvlStrCache>
            </c:multiLvlStrRef>
          </c:cat>
          <c:val>
            <c:numRef>
              <c:f>Feuil1!$D$40:$F$40</c:f>
              <c:numCache>
                <c:formatCode>General</c:formatCode>
                <c:ptCount val="3"/>
                <c:pt idx="0">
                  <c:v>57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Feuil1!$C$41</c:f>
              <c:strCache>
                <c:ptCount val="1"/>
                <c:pt idx="0">
                  <c:v>MALADIE S OPHTALMOLOGIQUES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Feuil1!$D$38:$F$39</c:f>
              <c:multiLvlStrCache>
                <c:ptCount val="3"/>
                <c:lvl>
                  <c:pt idx="0">
                    <c:v>OUI</c:v>
                  </c:pt>
                  <c:pt idx="1">
                    <c:v>NON</c:v>
                  </c:pt>
                  <c:pt idx="2">
                    <c:v>SAIT PAS</c:v>
                  </c:pt>
                </c:lvl>
                <c:lvl>
                  <c:pt idx="0">
                    <c:v>Niveau de connaissance</c:v>
                  </c:pt>
                </c:lvl>
              </c:multiLvlStrCache>
            </c:multiLvlStrRef>
          </c:cat>
          <c:val>
            <c:numRef>
              <c:f>Feuil1!$D$41:$F$41</c:f>
              <c:numCache>
                <c:formatCode>General</c:formatCode>
                <c:ptCount val="3"/>
                <c:pt idx="0">
                  <c:v>32</c:v>
                </c:pt>
                <c:pt idx="1">
                  <c:v>5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Feuil1!$C$42</c:f>
              <c:strCache>
                <c:ptCount val="1"/>
                <c:pt idx="0">
                  <c:v>MALADIE HEMATOLOGIQUE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Feuil1!$D$38:$F$39</c:f>
              <c:multiLvlStrCache>
                <c:ptCount val="3"/>
                <c:lvl>
                  <c:pt idx="0">
                    <c:v>OUI</c:v>
                  </c:pt>
                  <c:pt idx="1">
                    <c:v>NON</c:v>
                  </c:pt>
                  <c:pt idx="2">
                    <c:v>SAIT PAS</c:v>
                  </c:pt>
                </c:lvl>
                <c:lvl>
                  <c:pt idx="0">
                    <c:v>Niveau de connaissance</c:v>
                  </c:pt>
                </c:lvl>
              </c:multiLvlStrCache>
            </c:multiLvlStrRef>
          </c:cat>
          <c:val>
            <c:numRef>
              <c:f>Feuil1!$D$42:$F$42</c:f>
              <c:numCache>
                <c:formatCode>General</c:formatCode>
                <c:ptCount val="3"/>
                <c:pt idx="0">
                  <c:v>46</c:v>
                </c:pt>
                <c:pt idx="1">
                  <c:v>2</c:v>
                </c:pt>
                <c:pt idx="2">
                  <c:v>11</c:v>
                </c:pt>
              </c:numCache>
            </c:numRef>
          </c:val>
        </c:ser>
        <c:ser>
          <c:idx val="3"/>
          <c:order val="3"/>
          <c:tx>
            <c:strRef>
              <c:f>Feuil1!$C$43</c:f>
              <c:strCache>
                <c:ptCount val="1"/>
                <c:pt idx="0">
                  <c:v>MALADIES DERMATOLOGIQUES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Feuil1!$D$38:$F$39</c:f>
              <c:multiLvlStrCache>
                <c:ptCount val="3"/>
                <c:lvl>
                  <c:pt idx="0">
                    <c:v>OUI</c:v>
                  </c:pt>
                  <c:pt idx="1">
                    <c:v>NON</c:v>
                  </c:pt>
                  <c:pt idx="2">
                    <c:v>SAIT PAS</c:v>
                  </c:pt>
                </c:lvl>
                <c:lvl>
                  <c:pt idx="0">
                    <c:v>Niveau de connaissance</c:v>
                  </c:pt>
                </c:lvl>
              </c:multiLvlStrCache>
            </c:multiLvlStrRef>
          </c:cat>
          <c:val>
            <c:numRef>
              <c:f>Feuil1!$D$43:$F$43</c:f>
              <c:numCache>
                <c:formatCode>General</c:formatCode>
                <c:ptCount val="3"/>
                <c:pt idx="0">
                  <c:v>41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</c:ser>
        <c:ser>
          <c:idx val="4"/>
          <c:order val="4"/>
          <c:tx>
            <c:strRef>
              <c:f>Feuil1!$C$44</c:f>
              <c:strCache>
                <c:ptCount val="1"/>
                <c:pt idx="0">
                  <c:v>STERILITE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Feuil1!$D$38:$F$39</c:f>
              <c:multiLvlStrCache>
                <c:ptCount val="3"/>
                <c:lvl>
                  <c:pt idx="0">
                    <c:v>OUI</c:v>
                  </c:pt>
                  <c:pt idx="1">
                    <c:v>NON</c:v>
                  </c:pt>
                  <c:pt idx="2">
                    <c:v>SAIT PAS</c:v>
                  </c:pt>
                </c:lvl>
                <c:lvl>
                  <c:pt idx="0">
                    <c:v>Niveau de connaissance</c:v>
                  </c:pt>
                </c:lvl>
              </c:multiLvlStrCache>
            </c:multiLvlStrRef>
          </c:cat>
          <c:val>
            <c:numRef>
              <c:f>Feuil1!$D$44:$F$44</c:f>
              <c:numCache>
                <c:formatCode>General</c:formatCode>
                <c:ptCount val="3"/>
                <c:pt idx="0">
                  <c:v>42</c:v>
                </c:pt>
                <c:pt idx="1">
                  <c:v>4</c:v>
                </c:pt>
                <c:pt idx="2">
                  <c:v>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7045704"/>
        <c:axId val="207042176"/>
      </c:barChart>
      <c:catAx>
        <c:axId val="207045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Modalites DES RéPONSES</a:t>
                </a:r>
              </a:p>
            </c:rich>
          </c:tx>
          <c:layout>
            <c:manualLayout>
              <c:xMode val="edge"/>
              <c:yMode val="edge"/>
              <c:x val="0.82856134211293775"/>
              <c:y val="0.792688957358591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207042176"/>
        <c:crosses val="autoZero"/>
        <c:auto val="1"/>
        <c:lblAlgn val="ctr"/>
        <c:lblOffset val="100"/>
        <c:noMultiLvlLbl val="0"/>
      </c:catAx>
      <c:valAx>
        <c:axId val="2070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fr-FR"/>
                  <a:t>EFFECTIFS DES  REPONDANTS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207045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494262149555334E-2"/>
          <c:y val="3.285669291338579E-2"/>
          <c:w val="0.87536952617764885"/>
          <c:h val="6.2419197600299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j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>
          <a:latin typeface="+mj-lt"/>
        </a:defRPr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Fig.2: Evolution du contenu de la surveillance médicale du personnel DATR</a:t>
            </a:r>
          </a:p>
        </c:rich>
      </c:tx>
      <c:layout>
        <c:manualLayout>
          <c:xMode val="edge"/>
          <c:yMode val="edge"/>
          <c:x val="9.3807154512810575E-2"/>
          <c:y val="0.9275872080655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6780402449693788"/>
          <c:y val="0.14769168667897142"/>
          <c:w val="0.67795101351576659"/>
          <c:h val="0.6939957235581633"/>
        </c:manualLayout>
      </c:layout>
      <c:lineChart>
        <c:grouping val="standard"/>
        <c:varyColors val="0"/>
        <c:ser>
          <c:idx val="0"/>
          <c:order val="0"/>
          <c:tx>
            <c:strRef>
              <c:f>Feuil1!$D$56</c:f>
              <c:strCache>
                <c:ptCount val="1"/>
                <c:pt idx="0">
                  <c:v>Visite d'embauche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63311178306837E-2"/>
                  <c:y val="-2.2389015804114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112964403012515E-2"/>
                  <c:y val="3.7323411520262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82078704364447E-3"/>
                  <c:y val="4.95310636795925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7150" cap="rnd">
                <a:solidFill>
                  <a:srgbClr val="C00000"/>
                </a:solidFill>
                <a:prstDash val="lgDashDot"/>
              </a:ln>
              <a:effectLst/>
            </c:spPr>
            <c:trendlineType val="linear"/>
            <c:dispRSqr val="0"/>
            <c:dispEq val="0"/>
          </c:trendline>
          <c:cat>
            <c:strRef>
              <c:f>Feuil1!$E$55:$G$55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Jamais</c:v>
                </c:pt>
              </c:strCache>
            </c:strRef>
          </c:cat>
          <c:val>
            <c:numRef>
              <c:f>Feuil1!$E$56:$G$56</c:f>
              <c:numCache>
                <c:formatCode>General</c:formatCode>
                <c:ptCount val="3"/>
                <c:pt idx="0">
                  <c:v>35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Feuil1!$D$57</c:f>
              <c:strCache>
                <c:ptCount val="1"/>
                <c:pt idx="0">
                  <c:v>Examen périodique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87759559051396E-2"/>
                  <c:y val="-9.856096659675767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56753370483177E-2"/>
                  <c:y val="-2.0012511759320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7296129286538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Feuil1!$E$55:$G$55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Jamais</c:v>
                </c:pt>
              </c:strCache>
            </c:strRef>
          </c:cat>
          <c:val>
            <c:numRef>
              <c:f>Feuil1!$E$57:$G$57</c:f>
              <c:numCache>
                <c:formatCode>General</c:formatCode>
                <c:ptCount val="3"/>
                <c:pt idx="0">
                  <c:v>20</c:v>
                </c:pt>
                <c:pt idx="1">
                  <c:v>24</c:v>
                </c:pt>
                <c:pt idx="2">
                  <c:v>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Feuil1!$D$58</c:f>
              <c:strCache>
                <c:ptCount val="1"/>
                <c:pt idx="0">
                  <c:v>Visite de reprise</c:v>
                </c:pt>
              </c:strCache>
            </c:strRef>
          </c:tx>
          <c:spPr>
            <a:ln w="28575" cap="rnd">
              <a:solidFill>
                <a:srgbClr val="92AA4C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794084968061279E-2"/>
                  <c:y val="-9.0805901081734886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515794937864696E-2"/>
                  <c:y val="-1.500938381949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887014023954093E-4"/>
                  <c:y val="-2.50156396991504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Feuil1!$E$55:$G$55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Jamais</c:v>
                </c:pt>
              </c:strCache>
            </c:strRef>
          </c:cat>
          <c:val>
            <c:numRef>
              <c:f>Feuil1!$E$58:$G$58</c:f>
              <c:numCache>
                <c:formatCode>General</c:formatCode>
                <c:ptCount val="3"/>
                <c:pt idx="0">
                  <c:v>2</c:v>
                </c:pt>
                <c:pt idx="1">
                  <c:v>37</c:v>
                </c:pt>
                <c:pt idx="2">
                  <c:v>20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Feuil1!$D$59</c:f>
              <c:strCache>
                <c:ptCount val="1"/>
                <c:pt idx="0">
                  <c:v>Examens complémentaires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45844454196272E-2"/>
                  <c:y val="-4.95310636795929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Feuil1!$E$55:$G$55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Jamais</c:v>
                </c:pt>
              </c:strCache>
            </c:strRef>
          </c:cat>
          <c:val>
            <c:numRef>
              <c:f>Feuil1!$E$59:$G$59</c:f>
              <c:numCache>
                <c:formatCode>General</c:formatCode>
                <c:ptCount val="3"/>
                <c:pt idx="0">
                  <c:v>28</c:v>
                </c:pt>
                <c:pt idx="1">
                  <c:v>21</c:v>
                </c:pt>
                <c:pt idx="2">
                  <c:v>10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1953600"/>
        <c:axId val="381760632"/>
      </c:lineChart>
      <c:catAx>
        <c:axId val="381953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Modalités de réponse</a:t>
                </a:r>
              </a:p>
            </c:rich>
          </c:tx>
          <c:layout>
            <c:manualLayout>
              <c:xMode val="edge"/>
              <c:yMode val="edge"/>
              <c:x val="0.81425737813307686"/>
              <c:y val="0.847286610684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760632"/>
        <c:crosses val="autoZero"/>
        <c:auto val="1"/>
        <c:lblAlgn val="ctr"/>
        <c:lblOffset val="100"/>
        <c:noMultiLvlLbl val="0"/>
      </c:catAx>
      <c:valAx>
        <c:axId val="381760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EFFECTIFS DU PERSONNEL DATR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95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485303631722835E-3"/>
          <c:y val="2.6386861929969103E-2"/>
          <c:w val="0.99033908385646141"/>
          <c:h val="9.8829504430328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fr-FR" sz="2400" b="1" u="sng" dirty="0" smtClean="0">
                <a:latin typeface="Agency FB" panose="020B0503020202020204" pitchFamily="34" charset="0"/>
              </a:rPr>
              <a:t>Fig.4</a:t>
            </a:r>
            <a:r>
              <a:rPr lang="fr-FR" sz="2400" dirty="0" smtClean="0">
                <a:latin typeface="Agency FB" panose="020B0503020202020204" pitchFamily="34" charset="0"/>
              </a:rPr>
              <a:t>: </a:t>
            </a:r>
            <a:r>
              <a:rPr lang="fr-FR" sz="2400" b="0" dirty="0" smtClean="0">
                <a:latin typeface="Agency FB" panose="020B0503020202020204" pitchFamily="34" charset="0"/>
              </a:rPr>
              <a:t>Répartition</a:t>
            </a:r>
            <a:r>
              <a:rPr lang="fr-FR" sz="2400" dirty="0" smtClean="0">
                <a:latin typeface="Agency FB" panose="020B0503020202020204" pitchFamily="34" charset="0"/>
              </a:rPr>
              <a:t> </a:t>
            </a:r>
            <a:r>
              <a:rPr lang="fr-FR" sz="2400" dirty="0">
                <a:latin typeface="Agency FB" panose="020B0503020202020204" pitchFamily="34" charset="0"/>
              </a:rPr>
              <a:t>des participants en fonction de la réalisation de la visite d'embauche</a:t>
            </a:r>
          </a:p>
        </c:rich>
      </c:tx>
      <c:layout>
        <c:manualLayout>
          <c:xMode val="edge"/>
          <c:yMode val="edge"/>
          <c:x val="2.4368451481058959E-2"/>
          <c:y val="0.876659721076085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1254735341803042"/>
          <c:y val="5.1941242638787799E-2"/>
          <c:w val="0.75889151355720008"/>
          <c:h val="0.67678232528626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Feuil1!$B$5</c:f>
              <c:strCache>
                <c:ptCount val="1"/>
                <c:pt idx="0">
                  <c:v>Visite Annuelle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4000"/>
                  </a:schemeClr>
                </a:gs>
                <a:gs pos="100000">
                  <a:schemeClr val="accent6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ICA(n=9)</c:v>
                </c:pt>
                <c:pt idx="1">
                  <c:v>HMA( n=12)</c:v>
                </c:pt>
                <c:pt idx="2">
                  <c:v>CHU COCODY (n=18)</c:v>
                </c:pt>
                <c:pt idx="3">
                  <c:v>CHU YOPOUGON (n=16)</c:v>
                </c:pt>
                <c:pt idx="4">
                  <c:v>CHU TREICHVILLE(n=4)</c:v>
                </c:pt>
                <c:pt idx="5">
                  <c:v>N=59</c:v>
                </c:pt>
              </c:strCache>
            </c:strRef>
          </c:cat>
          <c:val>
            <c:numRef>
              <c:f>Feuil1!$C$5:$H$5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3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Feuil1!$B$6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ICA(n=9)</c:v>
                </c:pt>
                <c:pt idx="1">
                  <c:v>HMA( n=12)</c:v>
                </c:pt>
                <c:pt idx="2">
                  <c:v>CHU COCODY (n=18)</c:v>
                </c:pt>
                <c:pt idx="3">
                  <c:v>CHU YOPOUGON (n=16)</c:v>
                </c:pt>
                <c:pt idx="4">
                  <c:v>CHU TREICHVILLE(n=4)</c:v>
                </c:pt>
                <c:pt idx="5">
                  <c:v>N=59</c:v>
                </c:pt>
              </c:strCache>
            </c:strRef>
          </c:cat>
          <c:val>
            <c:numRef>
              <c:f>Feuil1!$C$6:$H$6</c:f>
              <c:numCache>
                <c:formatCode>0%</c:formatCode>
                <c:ptCount val="6"/>
                <c:pt idx="0">
                  <c:v>0.78</c:v>
                </c:pt>
                <c:pt idx="1">
                  <c:v>0.33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0.75</c:v>
                </c:pt>
                <c:pt idx="5">
                  <c:v>0.57999999999999996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9069344"/>
        <c:axId val="208676848"/>
      </c:barChart>
      <c:catAx>
        <c:axId val="239069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 dirty="0" smtClean="0"/>
                  <a:t>HOPITAUX </a:t>
                </a:r>
                <a:endParaRPr lang="fr-FR" sz="1400" dirty="0"/>
              </a:p>
            </c:rich>
          </c:tx>
          <c:layout>
            <c:manualLayout>
              <c:xMode val="edge"/>
              <c:yMode val="edge"/>
              <c:x val="0.8820974129700655"/>
              <c:y val="0.722556321175111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8676848"/>
        <c:crosses val="autoZero"/>
        <c:auto val="1"/>
        <c:lblAlgn val="ctr"/>
        <c:lblOffset val="100"/>
        <c:noMultiLvlLbl val="0"/>
      </c:catAx>
      <c:valAx>
        <c:axId val="20867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/>
                  <a:t>EFFECTIFS ET POURCENTAGES</a:t>
                </a:r>
              </a:p>
            </c:rich>
          </c:tx>
          <c:layout>
            <c:manualLayout>
              <c:xMode val="edge"/>
              <c:yMode val="edge"/>
              <c:x val="3.6626386216312055E-2"/>
              <c:y val="0.21149815648355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906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175317371042909"/>
          <c:y val="0.13011273068673201"/>
          <c:w val="0.17650302640741336"/>
          <c:h val="0.1312157781843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u="sng" dirty="0"/>
              <a:t>Figure</a:t>
            </a:r>
            <a:r>
              <a:rPr lang="fr-FR" sz="2000" b="1" u="sng" baseline="0" dirty="0"/>
              <a:t> </a:t>
            </a:r>
            <a:r>
              <a:rPr lang="fr-FR" sz="2000" b="1" u="sng" baseline="0" dirty="0" smtClean="0"/>
              <a:t>5 </a:t>
            </a:r>
            <a:r>
              <a:rPr lang="fr-FR" sz="2000" b="1" baseline="0" dirty="0" smtClean="0"/>
              <a:t>: </a:t>
            </a:r>
            <a:r>
              <a:rPr lang="fr-FR" sz="2000" b="1" baseline="0" dirty="0"/>
              <a:t>Rapport visite initiale/ NFS </a:t>
            </a:r>
            <a:endParaRPr lang="fr-FR" sz="2000" b="1" dirty="0"/>
          </a:p>
        </c:rich>
      </c:tx>
      <c:layout>
        <c:manualLayout>
          <c:xMode val="edge"/>
          <c:yMode val="edge"/>
          <c:x val="0.32508328727246466"/>
          <c:y val="0.898129723022161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2220367360689661E-2"/>
          <c:y val="7.4234103090054931E-2"/>
          <c:w val="0.76397704549989731"/>
          <c:h val="0.70556236352808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Feuil1!$B$6</c:f>
              <c:strCache>
                <c:ptCount val="1"/>
                <c:pt idx="0">
                  <c:v>Visite Annuelle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</c:v>
                </c:pt>
                <c:pt idx="1">
                  <c:v>HMA</c:v>
                </c:pt>
                <c:pt idx="2">
                  <c:v>CHU COCODY </c:v>
                </c:pt>
                <c:pt idx="3">
                  <c:v>CHU YOPOUGON </c:v>
                </c:pt>
                <c:pt idx="4">
                  <c:v>CHU TREICHVILLE</c:v>
                </c:pt>
                <c:pt idx="5">
                  <c:v>Total</c:v>
                </c:pt>
              </c:strCache>
            </c:strRef>
          </c:cat>
          <c:val>
            <c:numRef>
              <c:f>Feuil1!$C$6:$H$6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3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Feuil1!$B$7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</c:v>
                </c:pt>
                <c:pt idx="1">
                  <c:v>HMA</c:v>
                </c:pt>
                <c:pt idx="2">
                  <c:v>CHU COCODY </c:v>
                </c:pt>
                <c:pt idx="3">
                  <c:v>CHU YOPOUGON </c:v>
                </c:pt>
                <c:pt idx="4">
                  <c:v>CHU TREICHVILLE</c:v>
                </c:pt>
                <c:pt idx="5">
                  <c:v>Total</c:v>
                </c:pt>
              </c:strCache>
            </c:strRef>
          </c:cat>
          <c:val>
            <c:numRef>
              <c:f>Feuil1!$C$7:$H$7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8405080"/>
        <c:axId val="238405472"/>
      </c:barChart>
      <c:catAx>
        <c:axId val="238405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800" b="1" baseline="0" dirty="0" smtClean="0"/>
                  <a:t>Structures  hospitalières </a:t>
                </a:r>
                <a:endParaRPr lang="fr-FR" sz="1800" b="1" dirty="0"/>
              </a:p>
            </c:rich>
          </c:tx>
          <c:layout>
            <c:manualLayout>
              <c:xMode val="edge"/>
              <c:yMode val="edge"/>
              <c:x val="0.82873381958698455"/>
              <c:y val="0.83046238337846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405472"/>
        <c:crosses val="autoZero"/>
        <c:auto val="1"/>
        <c:lblAlgn val="ctr"/>
        <c:lblOffset val="100"/>
        <c:noMultiLvlLbl val="0"/>
      </c:catAx>
      <c:valAx>
        <c:axId val="23840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Effectifs</a:t>
                </a:r>
              </a:p>
            </c:rich>
          </c:tx>
          <c:layout>
            <c:manualLayout>
              <c:xMode val="edge"/>
              <c:yMode val="edge"/>
              <c:x val="4.1387088476306459E-3"/>
              <c:y val="9.5808772694752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40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364652173239095"/>
          <c:y val="7.0395788274804347E-2"/>
          <c:w val="0.163095109856398"/>
          <c:h val="8.61399709487894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u="sng" dirty="0"/>
              <a:t>Figure </a:t>
            </a:r>
            <a:r>
              <a:rPr lang="fr-FR" sz="1800" b="1" u="sng" dirty="0" smtClean="0"/>
              <a:t>6</a:t>
            </a:r>
            <a:r>
              <a:rPr lang="fr-FR" sz="1800" b="1" dirty="0" smtClean="0"/>
              <a:t>: Variation </a:t>
            </a:r>
            <a:r>
              <a:rPr lang="fr-FR" sz="1800" b="1" dirty="0"/>
              <a:t>du personnel DATR </a:t>
            </a:r>
            <a:r>
              <a:rPr lang="fr-FR" sz="1800" b="1" dirty="0" smtClean="0"/>
              <a:t>bénéficiaire de </a:t>
            </a:r>
            <a:r>
              <a:rPr lang="fr-FR" sz="1800" b="1" dirty="0"/>
              <a:t>la surveillance </a:t>
            </a:r>
            <a:r>
              <a:rPr lang="fr-FR" sz="1800" b="1" dirty="0" smtClean="0"/>
              <a:t>médicale et de la NFS </a:t>
            </a:r>
            <a:endParaRPr lang="fr-FR" sz="1800" b="1" dirty="0"/>
          </a:p>
        </c:rich>
      </c:tx>
      <c:layout>
        <c:manualLayout>
          <c:xMode val="edge"/>
          <c:yMode val="edge"/>
          <c:x val="5.953593807702888E-2"/>
          <c:y val="0.891439368355664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9.0196650379038151E-2"/>
          <c:y val="0.14190337413009274"/>
          <c:w val="0.74583936239474546"/>
          <c:h val="0.6006947509280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Feuil1!$B$5</c:f>
              <c:strCache>
                <c:ptCount val="1"/>
                <c:pt idx="0">
                  <c:v>DATR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\ ?/?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</c:v>
                </c:pt>
                <c:pt idx="1">
                  <c:v>HMA</c:v>
                </c:pt>
                <c:pt idx="2">
                  <c:v>CHU COCODY </c:v>
                </c:pt>
                <c:pt idx="3">
                  <c:v>CHU YOPOUGON </c:v>
                </c:pt>
                <c:pt idx="4">
                  <c:v>CHU TREICHVILLE</c:v>
                </c:pt>
                <c:pt idx="5">
                  <c:v>Total</c:v>
                </c:pt>
              </c:strCache>
            </c:strRef>
          </c:cat>
          <c:val>
            <c:numRef>
              <c:f>Feuil1!$C$5:$H$5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18</c:v>
                </c:pt>
                <c:pt idx="3">
                  <c:v>16</c:v>
                </c:pt>
                <c:pt idx="4">
                  <c:v>4</c:v>
                </c:pt>
                <c:pt idx="5">
                  <c:v>54</c:v>
                </c:pt>
              </c:numCache>
            </c:numRef>
          </c:val>
        </c:ser>
        <c:ser>
          <c:idx val="1"/>
          <c:order val="1"/>
          <c:tx>
            <c:strRef>
              <c:f>Feuil1!$B$6</c:f>
              <c:strCache>
                <c:ptCount val="1"/>
                <c:pt idx="0">
                  <c:v>Visite Annuelle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</c:v>
                </c:pt>
                <c:pt idx="1">
                  <c:v>HMA</c:v>
                </c:pt>
                <c:pt idx="2">
                  <c:v>CHU COCODY </c:v>
                </c:pt>
                <c:pt idx="3">
                  <c:v>CHU YOPOUGON </c:v>
                </c:pt>
                <c:pt idx="4">
                  <c:v>CHU TREICHVILLE</c:v>
                </c:pt>
                <c:pt idx="5">
                  <c:v>Total</c:v>
                </c:pt>
              </c:strCache>
            </c:strRef>
          </c:cat>
          <c:val>
            <c:numRef>
              <c:f>Feuil1!$C$6:$H$6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3</c:v>
                </c:pt>
                <c:pt idx="5">
                  <c:v>34</c:v>
                </c:pt>
              </c:numCache>
            </c:numRef>
          </c:val>
        </c:ser>
        <c:ser>
          <c:idx val="2"/>
          <c:order val="2"/>
          <c:tx>
            <c:strRef>
              <c:f>Feuil1!$B$7</c:f>
              <c:strCache>
                <c:ptCount val="1"/>
                <c:pt idx="0">
                  <c:v>NFS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Feuil1!$C$4:$H$4</c:f>
              <c:strCache>
                <c:ptCount val="6"/>
                <c:pt idx="0">
                  <c:v>ICA</c:v>
                </c:pt>
                <c:pt idx="1">
                  <c:v>HMA</c:v>
                </c:pt>
                <c:pt idx="2">
                  <c:v>CHU COCODY </c:v>
                </c:pt>
                <c:pt idx="3">
                  <c:v>CHU YOPOUGON </c:v>
                </c:pt>
                <c:pt idx="4">
                  <c:v>CHU TREICHVILLE</c:v>
                </c:pt>
                <c:pt idx="5">
                  <c:v>Total</c:v>
                </c:pt>
              </c:strCache>
            </c:strRef>
          </c:cat>
          <c:val>
            <c:numRef>
              <c:f>Feuil1!$C$7:$H$7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8404688"/>
        <c:axId val="238401944"/>
      </c:barChart>
      <c:catAx>
        <c:axId val="23840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b="1" dirty="0" smtClean="0"/>
                  <a:t>Hôpitaux et Éléments de la surveillance </a:t>
                </a:r>
                <a:endParaRPr lang="fr-FR" b="1" dirty="0"/>
              </a:p>
            </c:rich>
          </c:tx>
          <c:layout>
            <c:manualLayout>
              <c:xMode val="edge"/>
              <c:yMode val="edge"/>
              <c:x val="0.75887120967833277"/>
              <c:y val="0.81092959382028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401944"/>
        <c:crosses val="autoZero"/>
        <c:auto val="1"/>
        <c:lblAlgn val="ctr"/>
        <c:lblOffset val="100"/>
        <c:noMultiLvlLbl val="0"/>
      </c:catAx>
      <c:valAx>
        <c:axId val="23840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Effectifs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287098279381743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40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780530861960823"/>
          <c:y val="4.0171859122996707E-2"/>
          <c:w val="0.27249744945696952"/>
          <c:h val="6.45628524854773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C308B-9296-4A83-BB7A-69BCD62E751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AFF2D31A-51A9-4895-BBFD-2E93074B5576}">
      <dgm:prSet phldrT="[Texte]" custT="1"/>
      <dgm:spPr/>
      <dgm:t>
        <a:bodyPr/>
        <a:lstStyle/>
        <a:p>
          <a:r>
            <a:rPr lang="fr-FR" sz="3200" b="1" dirty="0" smtClean="0"/>
            <a:t>PREVENTION</a:t>
          </a:r>
          <a:endParaRPr lang="fr-FR" sz="6500" b="1" dirty="0"/>
        </a:p>
      </dgm:t>
    </dgm:pt>
    <dgm:pt modelId="{9CEDE573-42CC-4A72-A923-19E3966A2386}" type="parTrans" cxnId="{D3B304B3-2E6C-4F7E-A4B6-6AA345B2720A}">
      <dgm:prSet/>
      <dgm:spPr/>
      <dgm:t>
        <a:bodyPr/>
        <a:lstStyle/>
        <a:p>
          <a:endParaRPr lang="fr-FR"/>
        </a:p>
      </dgm:t>
    </dgm:pt>
    <dgm:pt modelId="{2AF38B7B-437A-48EF-ACCB-2B865648E238}" type="sibTrans" cxnId="{D3B304B3-2E6C-4F7E-A4B6-6AA345B2720A}">
      <dgm:prSet/>
      <dgm:spPr/>
      <dgm:t>
        <a:bodyPr/>
        <a:lstStyle/>
        <a:p>
          <a:endParaRPr lang="fr-FR"/>
        </a:p>
      </dgm:t>
    </dgm:pt>
    <dgm:pt modelId="{444DDED7-375F-4572-BA8C-168B9B647B46}">
      <dgm:prSet phldrT="[Texte]" custT="1"/>
      <dgm:spPr/>
      <dgm:t>
        <a:bodyPr/>
        <a:lstStyle/>
        <a:p>
          <a:r>
            <a:rPr lang="fr-FR" sz="3200" b="0" dirty="0" smtClean="0"/>
            <a:t>PREVENTION</a:t>
          </a:r>
          <a:r>
            <a:rPr lang="fr-FR" sz="3300" dirty="0" smtClean="0"/>
            <a:t> TECHNIQUE</a:t>
          </a:r>
          <a:endParaRPr lang="fr-FR" sz="3300" dirty="0"/>
        </a:p>
      </dgm:t>
    </dgm:pt>
    <dgm:pt modelId="{6801AAA7-E390-443B-9FFF-64EC6AD12EF2}" type="parTrans" cxnId="{06B59CD6-AA13-4B74-A4CF-E350041F861A}">
      <dgm:prSet/>
      <dgm:spPr/>
      <dgm:t>
        <a:bodyPr/>
        <a:lstStyle/>
        <a:p>
          <a:endParaRPr lang="fr-FR"/>
        </a:p>
      </dgm:t>
    </dgm:pt>
    <dgm:pt modelId="{CF0F7D55-5951-48B8-970D-825BE2F29881}" type="sibTrans" cxnId="{06B59CD6-AA13-4B74-A4CF-E350041F861A}">
      <dgm:prSet/>
      <dgm:spPr/>
      <dgm:t>
        <a:bodyPr/>
        <a:lstStyle/>
        <a:p>
          <a:endParaRPr lang="fr-FR"/>
        </a:p>
      </dgm:t>
    </dgm:pt>
    <dgm:pt modelId="{A6E5D02A-8466-4F0B-8105-E774F268FCC5}">
      <dgm:prSet phldrT="[Texte]" custT="1"/>
      <dgm:spPr/>
      <dgm:t>
        <a:bodyPr/>
        <a:lstStyle/>
        <a:p>
          <a:r>
            <a:rPr lang="fr-FR" sz="3200" b="1" dirty="0" smtClean="0"/>
            <a:t>SURVEILLANCE</a:t>
          </a:r>
          <a:r>
            <a:rPr lang="fr-FR" sz="3300" dirty="0" smtClean="0"/>
            <a:t> </a:t>
          </a:r>
          <a:r>
            <a:rPr lang="fr-FR" sz="3300" b="1" dirty="0" smtClean="0"/>
            <a:t>MEDICALE</a:t>
          </a:r>
          <a:endParaRPr lang="fr-FR" sz="3300" b="1" dirty="0"/>
        </a:p>
      </dgm:t>
    </dgm:pt>
    <dgm:pt modelId="{66FB8287-E062-4BB8-BD19-6DCB62D30E9C}" type="parTrans" cxnId="{6C59DBBE-B573-4422-8A49-159AE86B9831}">
      <dgm:prSet/>
      <dgm:spPr/>
      <dgm:t>
        <a:bodyPr/>
        <a:lstStyle/>
        <a:p>
          <a:endParaRPr lang="fr-FR"/>
        </a:p>
      </dgm:t>
    </dgm:pt>
    <dgm:pt modelId="{72CC1D90-21FD-422F-BA9A-8CC55A9FB5DA}" type="sibTrans" cxnId="{6C59DBBE-B573-4422-8A49-159AE86B9831}">
      <dgm:prSet/>
      <dgm:spPr/>
      <dgm:t>
        <a:bodyPr/>
        <a:lstStyle/>
        <a:p>
          <a:endParaRPr lang="fr-FR"/>
        </a:p>
      </dgm:t>
    </dgm:pt>
    <dgm:pt modelId="{C7721DEF-C50D-440E-BC59-A288E448C942}" type="pres">
      <dgm:prSet presAssocID="{BC4C308B-9296-4A83-BB7A-69BCD62E75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CCFCC14-97FC-4BE9-AE6D-F53D4EBCA6BC}" type="pres">
      <dgm:prSet presAssocID="{AFF2D31A-51A9-4895-BBFD-2E93074B5576}" presName="root" presStyleCnt="0"/>
      <dgm:spPr/>
    </dgm:pt>
    <dgm:pt modelId="{49C18761-27C9-4AC8-A4EF-E97920CCAC4F}" type="pres">
      <dgm:prSet presAssocID="{AFF2D31A-51A9-4895-BBFD-2E93074B5576}" presName="rootComposite" presStyleCnt="0"/>
      <dgm:spPr/>
    </dgm:pt>
    <dgm:pt modelId="{795622F3-0957-4C5E-A4D9-5763F9C28360}" type="pres">
      <dgm:prSet presAssocID="{AFF2D31A-51A9-4895-BBFD-2E93074B5576}" presName="rootText" presStyleLbl="node1" presStyleIdx="0" presStyleCnt="1" custScaleX="110733" custScaleY="31926" custLinFactNeighborX="2436" custLinFactNeighborY="56436"/>
      <dgm:spPr/>
      <dgm:t>
        <a:bodyPr/>
        <a:lstStyle/>
        <a:p>
          <a:endParaRPr lang="fr-FR"/>
        </a:p>
      </dgm:t>
    </dgm:pt>
    <dgm:pt modelId="{C1387FA0-6E44-4E05-8206-732BA2E91589}" type="pres">
      <dgm:prSet presAssocID="{AFF2D31A-51A9-4895-BBFD-2E93074B5576}" presName="rootConnector" presStyleLbl="node1" presStyleIdx="0" presStyleCnt="1"/>
      <dgm:spPr/>
      <dgm:t>
        <a:bodyPr/>
        <a:lstStyle/>
        <a:p>
          <a:endParaRPr lang="fr-FR"/>
        </a:p>
      </dgm:t>
    </dgm:pt>
    <dgm:pt modelId="{7D97DA5E-0E6E-4442-A6E6-066E041B248A}" type="pres">
      <dgm:prSet presAssocID="{AFF2D31A-51A9-4895-BBFD-2E93074B5576}" presName="childShape" presStyleCnt="0"/>
      <dgm:spPr/>
    </dgm:pt>
    <dgm:pt modelId="{6B4AF4A0-562D-4FCB-BC78-9FAB22F4AD9F}" type="pres">
      <dgm:prSet presAssocID="{6801AAA7-E390-443B-9FFF-64EC6AD12EF2}" presName="Name13" presStyleLbl="parChTrans1D2" presStyleIdx="0" presStyleCnt="2"/>
      <dgm:spPr/>
      <dgm:t>
        <a:bodyPr/>
        <a:lstStyle/>
        <a:p>
          <a:endParaRPr lang="fr-FR"/>
        </a:p>
      </dgm:t>
    </dgm:pt>
    <dgm:pt modelId="{1768387C-2D9D-4539-B27F-BFFAC944143C}" type="pres">
      <dgm:prSet presAssocID="{444DDED7-375F-4572-BA8C-168B9B647B46}" presName="childText" presStyleLbl="bgAcc1" presStyleIdx="0" presStyleCnt="2" custScaleX="106798" custScaleY="16137" custLinFactNeighborX="-1640" custLinFactNeighborY="333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DCA6EA-621A-4535-878D-52281B9C0B0B}" type="pres">
      <dgm:prSet presAssocID="{66FB8287-E062-4BB8-BD19-6DCB62D30E9C}" presName="Name13" presStyleLbl="parChTrans1D2" presStyleIdx="1" presStyleCnt="2"/>
      <dgm:spPr/>
      <dgm:t>
        <a:bodyPr/>
        <a:lstStyle/>
        <a:p>
          <a:endParaRPr lang="fr-FR"/>
        </a:p>
      </dgm:t>
    </dgm:pt>
    <dgm:pt modelId="{B89CB652-6382-4D25-8157-8736FB2A425C}" type="pres">
      <dgm:prSet presAssocID="{A6E5D02A-8466-4F0B-8105-E774F268FCC5}" presName="childText" presStyleLbl="bgAcc1" presStyleIdx="1" presStyleCnt="2" custScaleX="107144" custScaleY="14688" custLinFactNeighborX="-1326" custLinFactNeighborY="16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637197-C2E0-4C65-957B-ACFAF6249222}" type="presOf" srcId="{BC4C308B-9296-4A83-BB7A-69BCD62E7517}" destId="{C7721DEF-C50D-440E-BC59-A288E448C942}" srcOrd="0" destOrd="0" presId="urn:microsoft.com/office/officeart/2005/8/layout/hierarchy3"/>
    <dgm:cxn modelId="{ED5475AD-C4F5-43E6-803B-FDE496A802BB}" type="presOf" srcId="{444DDED7-375F-4572-BA8C-168B9B647B46}" destId="{1768387C-2D9D-4539-B27F-BFFAC944143C}" srcOrd="0" destOrd="0" presId="urn:microsoft.com/office/officeart/2005/8/layout/hierarchy3"/>
    <dgm:cxn modelId="{D3B304B3-2E6C-4F7E-A4B6-6AA345B2720A}" srcId="{BC4C308B-9296-4A83-BB7A-69BCD62E7517}" destId="{AFF2D31A-51A9-4895-BBFD-2E93074B5576}" srcOrd="0" destOrd="0" parTransId="{9CEDE573-42CC-4A72-A923-19E3966A2386}" sibTransId="{2AF38B7B-437A-48EF-ACCB-2B865648E238}"/>
    <dgm:cxn modelId="{6C59DBBE-B573-4422-8A49-159AE86B9831}" srcId="{AFF2D31A-51A9-4895-BBFD-2E93074B5576}" destId="{A6E5D02A-8466-4F0B-8105-E774F268FCC5}" srcOrd="1" destOrd="0" parTransId="{66FB8287-E062-4BB8-BD19-6DCB62D30E9C}" sibTransId="{72CC1D90-21FD-422F-BA9A-8CC55A9FB5DA}"/>
    <dgm:cxn modelId="{4D193C35-B15D-4D98-873E-AC4FBE6A9440}" type="presOf" srcId="{AFF2D31A-51A9-4895-BBFD-2E93074B5576}" destId="{C1387FA0-6E44-4E05-8206-732BA2E91589}" srcOrd="1" destOrd="0" presId="urn:microsoft.com/office/officeart/2005/8/layout/hierarchy3"/>
    <dgm:cxn modelId="{06B59CD6-AA13-4B74-A4CF-E350041F861A}" srcId="{AFF2D31A-51A9-4895-BBFD-2E93074B5576}" destId="{444DDED7-375F-4572-BA8C-168B9B647B46}" srcOrd="0" destOrd="0" parTransId="{6801AAA7-E390-443B-9FFF-64EC6AD12EF2}" sibTransId="{CF0F7D55-5951-48B8-970D-825BE2F29881}"/>
    <dgm:cxn modelId="{E75401FC-0899-40B1-86CD-C23C52696C03}" type="presOf" srcId="{AFF2D31A-51A9-4895-BBFD-2E93074B5576}" destId="{795622F3-0957-4C5E-A4D9-5763F9C28360}" srcOrd="0" destOrd="0" presId="urn:microsoft.com/office/officeart/2005/8/layout/hierarchy3"/>
    <dgm:cxn modelId="{584B1484-9ECA-4062-9564-36A19D490FB8}" type="presOf" srcId="{A6E5D02A-8466-4F0B-8105-E774F268FCC5}" destId="{B89CB652-6382-4D25-8157-8736FB2A425C}" srcOrd="0" destOrd="0" presId="urn:microsoft.com/office/officeart/2005/8/layout/hierarchy3"/>
    <dgm:cxn modelId="{306F02C6-3563-4962-BF54-111C8FCB812E}" type="presOf" srcId="{66FB8287-E062-4BB8-BD19-6DCB62D30E9C}" destId="{D3DCA6EA-621A-4535-878D-52281B9C0B0B}" srcOrd="0" destOrd="0" presId="urn:microsoft.com/office/officeart/2005/8/layout/hierarchy3"/>
    <dgm:cxn modelId="{B4D1B1E0-0871-4AA9-914A-85FF4583E595}" type="presOf" srcId="{6801AAA7-E390-443B-9FFF-64EC6AD12EF2}" destId="{6B4AF4A0-562D-4FCB-BC78-9FAB22F4AD9F}" srcOrd="0" destOrd="0" presId="urn:microsoft.com/office/officeart/2005/8/layout/hierarchy3"/>
    <dgm:cxn modelId="{180C2142-9FBC-4934-ACFE-71A912B92C65}" type="presParOf" srcId="{C7721DEF-C50D-440E-BC59-A288E448C942}" destId="{CCCFCC14-97FC-4BE9-AE6D-F53D4EBCA6BC}" srcOrd="0" destOrd="0" presId="urn:microsoft.com/office/officeart/2005/8/layout/hierarchy3"/>
    <dgm:cxn modelId="{397BAFAC-D9DE-4BC4-A295-212B361B674B}" type="presParOf" srcId="{CCCFCC14-97FC-4BE9-AE6D-F53D4EBCA6BC}" destId="{49C18761-27C9-4AC8-A4EF-E97920CCAC4F}" srcOrd="0" destOrd="0" presId="urn:microsoft.com/office/officeart/2005/8/layout/hierarchy3"/>
    <dgm:cxn modelId="{C00917A5-A40D-4275-9CFA-DE585A6C9405}" type="presParOf" srcId="{49C18761-27C9-4AC8-A4EF-E97920CCAC4F}" destId="{795622F3-0957-4C5E-A4D9-5763F9C28360}" srcOrd="0" destOrd="0" presId="urn:microsoft.com/office/officeart/2005/8/layout/hierarchy3"/>
    <dgm:cxn modelId="{71B6A07C-D022-4D45-A11C-1EFA0DDF7931}" type="presParOf" srcId="{49C18761-27C9-4AC8-A4EF-E97920CCAC4F}" destId="{C1387FA0-6E44-4E05-8206-732BA2E91589}" srcOrd="1" destOrd="0" presId="urn:microsoft.com/office/officeart/2005/8/layout/hierarchy3"/>
    <dgm:cxn modelId="{6E3BB03F-0910-4BDB-B7C3-4547E03B6AE6}" type="presParOf" srcId="{CCCFCC14-97FC-4BE9-AE6D-F53D4EBCA6BC}" destId="{7D97DA5E-0E6E-4442-A6E6-066E041B248A}" srcOrd="1" destOrd="0" presId="urn:microsoft.com/office/officeart/2005/8/layout/hierarchy3"/>
    <dgm:cxn modelId="{04C4DC01-6503-44B0-8BC1-E73FAB33766C}" type="presParOf" srcId="{7D97DA5E-0E6E-4442-A6E6-066E041B248A}" destId="{6B4AF4A0-562D-4FCB-BC78-9FAB22F4AD9F}" srcOrd="0" destOrd="0" presId="urn:microsoft.com/office/officeart/2005/8/layout/hierarchy3"/>
    <dgm:cxn modelId="{B9599447-F438-46E3-9FC0-155E855677F2}" type="presParOf" srcId="{7D97DA5E-0E6E-4442-A6E6-066E041B248A}" destId="{1768387C-2D9D-4539-B27F-BFFAC944143C}" srcOrd="1" destOrd="0" presId="urn:microsoft.com/office/officeart/2005/8/layout/hierarchy3"/>
    <dgm:cxn modelId="{4124CE08-6D40-42EC-9600-95EF84285E3E}" type="presParOf" srcId="{7D97DA5E-0E6E-4442-A6E6-066E041B248A}" destId="{D3DCA6EA-621A-4535-878D-52281B9C0B0B}" srcOrd="2" destOrd="0" presId="urn:microsoft.com/office/officeart/2005/8/layout/hierarchy3"/>
    <dgm:cxn modelId="{2CA01F42-C988-4C4F-A36A-0F21D9BEEA87}" type="presParOf" srcId="{7D97DA5E-0E6E-4442-A6E6-066E041B248A}" destId="{B89CB652-6382-4D25-8157-8736FB2A425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622F3-0957-4C5E-A4D9-5763F9C28360}">
      <dsp:nvSpPr>
        <dsp:cNvPr id="0" name=""/>
        <dsp:cNvSpPr/>
      </dsp:nvSpPr>
      <dsp:spPr>
        <a:xfrm>
          <a:off x="7065" y="2864640"/>
          <a:ext cx="8740551" cy="126001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PREVENTION</a:t>
          </a:r>
          <a:endParaRPr lang="fr-FR" sz="6500" b="1" kern="1200" dirty="0"/>
        </a:p>
      </dsp:txBody>
      <dsp:txXfrm>
        <a:off x="43970" y="2901545"/>
        <a:ext cx="8666741" cy="1186206"/>
      </dsp:txXfrm>
    </dsp:sp>
    <dsp:sp modelId="{6B4AF4A0-562D-4FCB-BC78-9FAB22F4AD9F}">
      <dsp:nvSpPr>
        <dsp:cNvPr id="0" name=""/>
        <dsp:cNvSpPr/>
      </dsp:nvSpPr>
      <dsp:spPr>
        <a:xfrm>
          <a:off x="881120" y="4124656"/>
          <a:ext cx="766961" cy="394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963"/>
              </a:lnTo>
              <a:lnTo>
                <a:pt x="766961" y="39496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8387C-2D9D-4539-B27F-BFFAC944143C}">
      <dsp:nvSpPr>
        <dsp:cNvPr id="0" name=""/>
        <dsp:cNvSpPr/>
      </dsp:nvSpPr>
      <dsp:spPr>
        <a:xfrm>
          <a:off x="1648082" y="4201183"/>
          <a:ext cx="6743958" cy="6368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0" kern="1200" dirty="0" smtClean="0"/>
            <a:t>PREVENTION</a:t>
          </a:r>
          <a:r>
            <a:rPr lang="fr-FR" sz="3300" kern="1200" dirty="0" smtClean="0"/>
            <a:t> TECHNIQUE</a:t>
          </a:r>
          <a:endParaRPr lang="fr-FR" sz="3300" kern="1200" dirty="0"/>
        </a:p>
      </dsp:txBody>
      <dsp:txXfrm>
        <a:off x="1666735" y="4219836"/>
        <a:ext cx="6706652" cy="599569"/>
      </dsp:txXfrm>
    </dsp:sp>
    <dsp:sp modelId="{D3DCA6EA-621A-4535-878D-52281B9C0B0B}">
      <dsp:nvSpPr>
        <dsp:cNvPr id="0" name=""/>
        <dsp:cNvSpPr/>
      </dsp:nvSpPr>
      <dsp:spPr>
        <a:xfrm>
          <a:off x="881120" y="4124656"/>
          <a:ext cx="786789" cy="1310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0004"/>
              </a:lnTo>
              <a:lnTo>
                <a:pt x="786789" y="1310004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CB652-6382-4D25-8157-8736FB2A425C}">
      <dsp:nvSpPr>
        <dsp:cNvPr id="0" name=""/>
        <dsp:cNvSpPr/>
      </dsp:nvSpPr>
      <dsp:spPr>
        <a:xfrm>
          <a:off x="1667910" y="5144816"/>
          <a:ext cx="6765807" cy="57968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SURVEILLANCE</a:t>
          </a:r>
          <a:r>
            <a:rPr lang="fr-FR" sz="3300" kern="1200" dirty="0" smtClean="0"/>
            <a:t> </a:t>
          </a:r>
          <a:r>
            <a:rPr lang="fr-FR" sz="3300" b="1" kern="1200" dirty="0" smtClean="0"/>
            <a:t>MEDICALE</a:t>
          </a:r>
          <a:endParaRPr lang="fr-FR" sz="3300" b="1" kern="1200" dirty="0"/>
        </a:p>
      </dsp:txBody>
      <dsp:txXfrm>
        <a:off x="1684888" y="5161794"/>
        <a:ext cx="6731851" cy="54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9BE2-5971-4B25-A51A-06DB646AE0E8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797DB-22DB-47B8-B970-FCB81BCD8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7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797DB-22DB-47B8-B970-FCB81BCD8D4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0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9C61-7D31-478A-91BD-11F72AFD4BC5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3604-924A-414E-98EB-5494985EF149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A551-1957-4FFF-901E-D8BF08F26461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B6FA-094F-4B63-A26F-6380008942AC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502-4FB4-4058-AE3F-FFA217283B0F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039-D91D-4E64-AD17-5565CE6227DB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94D1-24C5-413F-8078-FD16D66E838B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7E11-2653-4BC1-9833-D09E7D0AB717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7903-9095-4EA5-B97E-611DF7E76AC2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200-B583-4ED1-835A-6EED048AA87B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D532-6EB9-4D2C-973E-BF466940C2E3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996-2136-4874-85F0-23BF5E911741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1825-B3DC-4778-94E9-ECE9E745B723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E57A-FB93-41D2-B199-6D06F56E3E20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8DE0-52A7-41BD-A54E-31A18065B4C9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4E6D-A488-4385-9F2F-25F364847086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1579" y="1970467"/>
            <a:ext cx="9583948" cy="1867437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</a:rPr>
              <a:t>SURVEILLANCE MÉDICALE DU PERSONNEL HOSPITALIER DIRECTEMENT AFFECTÉ AUX TRAVAUX SOUS RAYONNEMENTS (DATR) DANS LES HOPITAUX PUBLICS A ABIDJAN</a:t>
            </a:r>
            <a:br>
              <a:rPr lang="fr-FR" sz="3200" b="1" dirty="0" smtClean="0">
                <a:solidFill>
                  <a:srgbClr val="002060"/>
                </a:solidFill>
              </a:rPr>
            </a:br>
            <a:endParaRPr lang="fr-FR" sz="32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5164428"/>
            <a:ext cx="9578599" cy="1336405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>
                <a:solidFill>
                  <a:srgbClr val="002060"/>
                </a:solidFill>
              </a:rPr>
              <a:t>Tchicaya AF</a:t>
            </a:r>
            <a:r>
              <a:rPr lang="fr-FR" sz="2400" b="1" dirty="0">
                <a:solidFill>
                  <a:srgbClr val="002060"/>
                </a:solidFill>
              </a:rPr>
              <a:t>, </a:t>
            </a:r>
            <a:r>
              <a:rPr lang="fr-FR" sz="2400" dirty="0" err="1" smtClean="0">
                <a:solidFill>
                  <a:srgbClr val="002060"/>
                </a:solidFill>
              </a:rPr>
              <a:t>Afane</a:t>
            </a:r>
            <a:r>
              <a:rPr lang="fr-FR" sz="2400" dirty="0" smtClean="0">
                <a:solidFill>
                  <a:srgbClr val="002060"/>
                </a:solidFill>
              </a:rPr>
              <a:t> LCR, </a:t>
            </a:r>
            <a:r>
              <a:rPr lang="fr-FR" sz="2400" dirty="0" err="1" smtClean="0">
                <a:solidFill>
                  <a:srgbClr val="002060"/>
                </a:solidFill>
              </a:rPr>
              <a:t>Aka</a:t>
            </a:r>
            <a:r>
              <a:rPr lang="fr-FR" sz="2400" smtClean="0">
                <a:solidFill>
                  <a:srgbClr val="002060"/>
                </a:solidFill>
              </a:rPr>
              <a:t> INA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2400" dirty="0" err="1" smtClean="0">
                <a:solidFill>
                  <a:srgbClr val="002060"/>
                </a:solidFill>
              </a:rPr>
              <a:t>Wognin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>
                <a:solidFill>
                  <a:srgbClr val="002060"/>
                </a:solidFill>
              </a:rPr>
              <a:t>SB, </a:t>
            </a:r>
            <a:r>
              <a:rPr lang="fr-FR" sz="2400" dirty="0" err="1">
                <a:solidFill>
                  <a:srgbClr val="002060"/>
                </a:solidFill>
              </a:rPr>
              <a:t>Guiégui</a:t>
            </a:r>
            <a:r>
              <a:rPr lang="fr-FR" sz="2400" dirty="0">
                <a:solidFill>
                  <a:srgbClr val="002060"/>
                </a:solidFill>
              </a:rPr>
              <a:t> CP, Kouassi YM, </a:t>
            </a:r>
            <a:r>
              <a:rPr lang="fr-FR" sz="2400" dirty="0" smtClean="0">
                <a:solidFill>
                  <a:srgbClr val="002060"/>
                </a:solidFill>
              </a:rPr>
              <a:t>Bonny JS</a:t>
            </a:r>
            <a:r>
              <a:rPr lang="fr-FR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Département de Médecine </a:t>
            </a:r>
            <a:r>
              <a:rPr lang="fr-FR" sz="2400" dirty="0">
                <a:solidFill>
                  <a:srgbClr val="002060"/>
                </a:solidFill>
              </a:rPr>
              <a:t>du </a:t>
            </a:r>
            <a:r>
              <a:rPr lang="fr-FR" sz="2400" dirty="0" smtClean="0">
                <a:solidFill>
                  <a:srgbClr val="002060"/>
                </a:solidFill>
              </a:rPr>
              <a:t>Travail, Médecine Légale et Toxicologie, UFR SMA, UFHB, BPV 34 Abidjan Côte d’Ivoire.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4E40-602A-407D-9FAF-AC99E0FC1FEC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663" y="102658"/>
            <a:ext cx="10385946" cy="68512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RESULTATS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064568"/>
              </p:ext>
            </p:extLst>
          </p:nvPr>
        </p:nvGraphicFramePr>
        <p:xfrm>
          <a:off x="805219" y="1536511"/>
          <a:ext cx="10904560" cy="512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8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675" y="624110"/>
            <a:ext cx="9825937" cy="658780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Tableau III</a:t>
            </a:r>
            <a:r>
              <a:rPr lang="fr-FR" dirty="0" smtClean="0"/>
              <a:t>: Distribution des hôpitaux selon la qualité de la surveillance médicale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2133600"/>
            <a:ext cx="10193033" cy="4267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60129"/>
              </p:ext>
            </p:extLst>
          </p:nvPr>
        </p:nvGraphicFramePr>
        <p:xfrm>
          <a:off x="1311580" y="1678677"/>
          <a:ext cx="9633926" cy="4713936"/>
        </p:xfrm>
        <a:graphic>
          <a:graphicData uri="http://schemas.openxmlformats.org/drawingml/2006/table">
            <a:tbl>
              <a:tblPr firstRow="1" firstCol="1" bandRow="1"/>
              <a:tblGrid>
                <a:gridCol w="3014265"/>
                <a:gridCol w="1256089"/>
                <a:gridCol w="1419394"/>
                <a:gridCol w="986541"/>
                <a:gridCol w="986541"/>
                <a:gridCol w="985548"/>
                <a:gridCol w="985548"/>
              </a:tblGrid>
              <a:tr h="7473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Structures hospitalières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Visites règlementaires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ICA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HMA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C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Y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Visite médicale à l'embauche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9537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7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6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Jamais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Examens périodiques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5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Jamais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Visite de reprise après cessation du travail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3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5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Jamais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Examen complémentaires        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5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Jamais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8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7732" y="91847"/>
            <a:ext cx="9566630" cy="795257"/>
          </a:xfrm>
        </p:spPr>
        <p:txBody>
          <a:bodyPr/>
          <a:lstStyle/>
          <a:p>
            <a:r>
              <a:rPr lang="fr-FR" dirty="0" smtClean="0"/>
              <a:t>RÉSULTATS: Contenu de la surveillance médicale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89510"/>
              </p:ext>
            </p:extLst>
          </p:nvPr>
        </p:nvGraphicFramePr>
        <p:xfrm>
          <a:off x="655092" y="1372737"/>
          <a:ext cx="11245755" cy="512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3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0562" y="141668"/>
            <a:ext cx="8911687" cy="646114"/>
          </a:xfrm>
        </p:spPr>
        <p:txBody>
          <a:bodyPr/>
          <a:lstStyle/>
          <a:p>
            <a:r>
              <a:rPr lang="fr-FR" dirty="0" smtClean="0"/>
              <a:t>Résultats (4): Examens complémentaires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99452"/>
              </p:ext>
            </p:extLst>
          </p:nvPr>
        </p:nvGraphicFramePr>
        <p:xfrm>
          <a:off x="1057357" y="1568432"/>
          <a:ext cx="11018733" cy="46748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52675"/>
                <a:gridCol w="730236"/>
                <a:gridCol w="1395272"/>
                <a:gridCol w="1363539"/>
                <a:gridCol w="1428801"/>
                <a:gridCol w="1574105"/>
                <a:gridCol w="1574105"/>
              </a:tblGrid>
              <a:tr h="44881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Centres hospitaliers</a:t>
                      </a:r>
                      <a:endParaRPr lang="fr-FR" sz="2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9341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HMA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CHU de </a:t>
                      </a:r>
                      <a:r>
                        <a:rPr lang="fr-FR" sz="1800" dirty="0" err="1" smtClean="0">
                          <a:effectLst/>
                        </a:rPr>
                        <a:t>Cocody</a:t>
                      </a:r>
                      <a:endParaRPr lang="fr-FR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CHU </a:t>
                      </a:r>
                      <a:r>
                        <a:rPr lang="fr-FR" sz="1800" dirty="0" smtClean="0">
                          <a:effectLst/>
                        </a:rPr>
                        <a:t>de Yopougon </a:t>
                      </a:r>
                      <a:endParaRPr lang="fr-FR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CHU de </a:t>
                      </a:r>
                      <a:r>
                        <a:rPr lang="fr-FR" sz="1800" dirty="0" smtClean="0">
                          <a:effectLst/>
                        </a:rPr>
                        <a:t>Treichville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Radiographie thoracique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highlight>
                            <a:srgbClr val="FFFF00"/>
                          </a:highlight>
                        </a:rPr>
                        <a:t>80% global</a:t>
                      </a:r>
                      <a:r>
                        <a:rPr lang="fr-FR" sz="2000" b="1" dirty="0">
                          <a:effectLst/>
                        </a:rPr>
                        <a:t> </a:t>
                      </a:r>
                      <a:r>
                        <a:rPr lang="fr-FR" sz="1800" b="1" dirty="0">
                          <a:effectLst/>
                        </a:rPr>
                        <a:t>(</a:t>
                      </a:r>
                      <a:r>
                        <a:rPr lang="fr-FR" sz="1800" b="1" dirty="0" smtClean="0">
                          <a:effectLst/>
                        </a:rPr>
                        <a:t>47 personnes)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100%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100%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50%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91%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50%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67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50%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9%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50%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strike="noStrike" dirty="0" smtClean="0">
                          <a:effectLst/>
                          <a:highlight>
                            <a:srgbClr val="FFFF00"/>
                          </a:highlight>
                        </a:rPr>
                        <a:t>NFS</a:t>
                      </a:r>
                      <a:r>
                        <a:rPr lang="fr-FR" sz="2000" b="1" strike="noStrike" baseline="0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fr-FR" sz="2000" b="1" dirty="0" smtClean="0">
                          <a:effectLst/>
                          <a:highlight>
                            <a:srgbClr val="FFFF00"/>
                          </a:highlight>
                        </a:rPr>
                        <a:t>70</a:t>
                      </a:r>
                      <a:r>
                        <a:rPr lang="fr-FR" sz="2000" b="1" dirty="0">
                          <a:effectLst/>
                          <a:highlight>
                            <a:srgbClr val="FFFF00"/>
                          </a:highlight>
                        </a:rPr>
                        <a:t>%</a:t>
                      </a:r>
                      <a:r>
                        <a:rPr lang="fr-FR" sz="2000" b="1" dirty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fr-FR" sz="1800" b="1" dirty="0" smtClean="0">
                          <a:effectLst/>
                        </a:rPr>
                        <a:t>(41 personnes)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fr-FR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50%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75%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73%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50%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50%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25%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27%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50%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Electrocardiogramme                  </a:t>
                      </a:r>
                      <a:r>
                        <a:rPr lang="fr-FR" sz="2000" b="1" dirty="0" smtClean="0">
                          <a:effectLst/>
                          <a:highlight>
                            <a:srgbClr val="FFFF00"/>
                          </a:highlight>
                        </a:rPr>
                        <a:t>22</a:t>
                      </a:r>
                      <a:r>
                        <a:rPr lang="fr-FR" sz="2000" b="1" dirty="0">
                          <a:effectLst/>
                          <a:highlight>
                            <a:srgbClr val="FFFF00"/>
                          </a:highlight>
                        </a:rPr>
                        <a:t>%</a:t>
                      </a:r>
                      <a:r>
                        <a:rPr lang="fr-FR" sz="2000" b="1" dirty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fr-FR" sz="1800" b="1" dirty="0" smtClean="0">
                          <a:effectLst/>
                        </a:rPr>
                        <a:t>(13 personnes)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25%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50%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36%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75%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50%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100%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64%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100%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effectLst/>
                          <a:highlight>
                            <a:srgbClr val="FFFF00"/>
                          </a:highlight>
                        </a:rPr>
                        <a:t>Spermogramme     1,8%      </a:t>
                      </a:r>
                      <a:r>
                        <a:rPr lang="fr-FR" sz="2000" b="1" dirty="0" smtClean="0">
                          <a:effectLst/>
                        </a:rPr>
                        <a:t>           (1 personne)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100%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100%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100%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100%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Echographie </a:t>
                      </a:r>
                      <a:r>
                        <a:rPr lang="fr-FR" sz="2000" b="1" dirty="0" smtClean="0">
                          <a:effectLst/>
                          <a:highlight>
                            <a:srgbClr val="FFFF00"/>
                          </a:highlight>
                        </a:rPr>
                        <a:t>22</a:t>
                      </a:r>
                      <a:r>
                        <a:rPr lang="fr-FR" sz="2000" b="1" dirty="0">
                          <a:effectLst/>
                          <a:highlight>
                            <a:srgbClr val="FFFF00"/>
                          </a:highlight>
                        </a:rPr>
                        <a:t>%</a:t>
                      </a:r>
                      <a:r>
                        <a:rPr lang="fr-FR" sz="2000" b="1" dirty="0">
                          <a:effectLst/>
                        </a:rPr>
                        <a:t> </a:t>
                      </a:r>
                      <a:r>
                        <a:rPr lang="fr-FR" sz="1800" b="1" dirty="0" smtClean="0">
                          <a:effectLst/>
                        </a:rPr>
                        <a:t>(13 personnes</a:t>
                      </a:r>
                      <a:r>
                        <a:rPr lang="fr-FR" sz="1800" b="0" dirty="0" smtClean="0">
                          <a:effectLst/>
                        </a:rPr>
                        <a:t>)</a:t>
                      </a:r>
                      <a:r>
                        <a:rPr lang="fr-FR" sz="1800" b="1" dirty="0" smtClean="0">
                          <a:effectLst/>
                        </a:rPr>
                        <a:t> 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38%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25%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27%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63%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80%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75%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73%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100%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58343" y="891297"/>
            <a:ext cx="95561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fr-FR" sz="2800" b="1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ableau </a:t>
            </a:r>
            <a:r>
              <a:rPr lang="fr-FR" sz="2800" b="1" u="sng" dirty="0" bmk="_Toc406257047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fr-FR" sz="2800" i="0" u="none" strike="noStrike" cap="none" normalizeH="0" baseline="0" dirty="0" smtClean="0" bmk="_Toc406257047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fr-FR" sz="2000" i="0" u="none" strike="noStrike" cap="none" normalizeH="0" baseline="0" dirty="0" smtClean="0" bmk="_Toc406257047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fr-FR" sz="2800" i="0" u="none" strike="noStrike" cap="none" normalizeH="0" baseline="0" dirty="0" smtClean="0" bmk="_Toc406257047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Répartition</a:t>
            </a:r>
            <a:r>
              <a:rPr kumimoji="0" lang="fr-FR" sz="2800" i="0" u="none" strike="noStrike" cap="none" normalizeH="0" dirty="0" smtClean="0" bmk="_Toc406257047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e</a:t>
            </a:r>
            <a:r>
              <a:rPr kumimoji="0" lang="fr-FR" sz="2800" i="0" u="none" strike="noStrike" cap="none" normalizeH="0" baseline="0" dirty="0" smtClean="0" bmk="_Toc406257047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xamens complémentaires réalisés selon les hôpitaux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77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8583" y="286794"/>
            <a:ext cx="8911687" cy="52879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Résultats (5)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BA0-47ED-4A68-B984-0702C5A95C93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270475"/>
              </p:ext>
            </p:extLst>
          </p:nvPr>
        </p:nvGraphicFramePr>
        <p:xfrm>
          <a:off x="1311579" y="1294228"/>
          <a:ext cx="10026981" cy="484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6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6208" y="258985"/>
            <a:ext cx="8911687" cy="52879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Résultats (6)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5BDC-E47C-4401-AABC-A5023B2A5D4C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824627"/>
              </p:ext>
            </p:extLst>
          </p:nvPr>
        </p:nvGraphicFramePr>
        <p:xfrm>
          <a:off x="1311579" y="1322363"/>
          <a:ext cx="10193034" cy="496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8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661" y="145809"/>
            <a:ext cx="8911687" cy="52879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Résultats (7)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7F3F-626D-46BF-A0F1-3C07B3A53EE9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788670"/>
              </p:ext>
            </p:extLst>
          </p:nvPr>
        </p:nvGraphicFramePr>
        <p:xfrm>
          <a:off x="1311578" y="1294227"/>
          <a:ext cx="10329961" cy="483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3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3650" y="240551"/>
            <a:ext cx="9340961" cy="535166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/>
              <a:t>Résultats (8) : Disponibilité  </a:t>
            </a:r>
            <a:r>
              <a:rPr lang="fr-FR" sz="3200" b="1" dirty="0"/>
              <a:t>des dosimètres  </a:t>
            </a:r>
            <a:r>
              <a:rPr lang="fr-FR" sz="3200" b="1" dirty="0" smtClean="0"/>
              <a:t> 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A308-4DB4-4D85-976F-A37B9A7869C3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4758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 smtClean="0"/>
              <a:t>Tableau I</a:t>
            </a:r>
            <a:r>
              <a:rPr lang="fr-FR" sz="2000" b="1" dirty="0"/>
              <a:t>: Répartition des hôpitaux/personnels  en fonction de la disponibilité du dosimètre </a:t>
            </a:r>
            <a:endParaRPr lang="fr-FR" sz="2000" b="1" dirty="0" smtClean="0"/>
          </a:p>
          <a:p>
            <a:pPr marL="0" indent="0">
              <a:buNone/>
            </a:pPr>
            <a:r>
              <a:rPr lang="fr-FR" sz="2000" b="1" dirty="0" smtClean="0"/>
              <a:t> </a:t>
            </a:r>
            <a:endParaRPr lang="fr-FR" sz="20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73978"/>
              </p:ext>
            </p:extLst>
          </p:nvPr>
        </p:nvGraphicFramePr>
        <p:xfrm>
          <a:off x="1316086" y="1631852"/>
          <a:ext cx="9729284" cy="4498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5166"/>
                <a:gridCol w="2880934"/>
                <a:gridCol w="1314887"/>
                <a:gridCol w="1270566"/>
                <a:gridCol w="1388758"/>
                <a:gridCol w="1258973"/>
              </a:tblGrid>
              <a:tr h="10027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 smtClean="0">
                          <a:solidFill>
                            <a:srgbClr val="002060"/>
                          </a:solidFill>
                          <a:effectLst/>
                        </a:rPr>
                        <a:t> dosimètre disponible</a:t>
                      </a:r>
                      <a:endParaRPr lang="fr-FR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Utilisation régulière</a:t>
                      </a:r>
                      <a:endParaRPr lang="fr-FR" sz="2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163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Centres hospitaliers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 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I C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A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  (7 p)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Oui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Non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Oui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Non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546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C00000"/>
                          </a:solidFill>
                          <a:effectLst/>
                        </a:rPr>
                        <a:t>78%</a:t>
                      </a:r>
                      <a:endParaRPr lang="fr-FR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22%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 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(4P)</a:t>
                      </a:r>
                      <a:endParaRPr lang="fr-FR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43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6016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</a:rPr>
                        <a:t>HMA (2P)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17%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83%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</a:tr>
              <a:tr h="6016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</a:rPr>
                        <a:t>CHU </a:t>
                      </a:r>
                      <a:r>
                        <a:rPr lang="fr-FR" sz="2400" b="1" dirty="0" err="1" smtClean="0">
                          <a:effectLst/>
                        </a:rPr>
                        <a:t>Cocody</a:t>
                      </a:r>
                      <a:r>
                        <a:rPr lang="fr-FR" sz="2400" b="1" dirty="0" smtClean="0">
                          <a:effectLst/>
                        </a:rPr>
                        <a:t> ( 1P)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6%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94%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</a:tr>
              <a:tr h="6038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2060"/>
                          </a:solidFill>
                          <a:effectLst/>
                        </a:rPr>
                        <a:t>CHU de 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Yopougon (Néant)</a:t>
                      </a:r>
                      <a:endParaRPr lang="fr-FR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2060"/>
                          </a:solidFill>
                          <a:effectLst/>
                        </a:rPr>
                        <a:t>0%</a:t>
                      </a:r>
                      <a:endParaRPr lang="fr-FR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fr-FR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0000"/>
                    </a:solidFill>
                  </a:tcPr>
                </a:tc>
              </a:tr>
              <a:tr h="6016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CHU de Treichville </a:t>
                      </a:r>
                      <a:r>
                        <a:rPr lang="fr-FR" sz="2400" b="1" dirty="0" smtClean="0">
                          <a:effectLst/>
                        </a:rPr>
                        <a:t> (2P)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50%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effectLst/>
                        </a:rPr>
                        <a:t>50%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3" marR="3422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4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410408"/>
            <a:ext cx="8911687" cy="754747"/>
          </a:xfrm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D955-AE46-49DC-BF2F-5BE6A45B9C5C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1812" y="1291771"/>
            <a:ext cx="11195731" cy="5054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/>
              <a:t>Les RI , en raison de leurs multiples applications, notamment  médicales, sont indispensables. Toutefois, leur utilisation médicale expose les personnel DATRL à des pathologies graves (Cancers). Les résultats rapportés par cette études ont mis en évidence une surveillance médicale insuffisante des personnels DATR:</a:t>
            </a:r>
          </a:p>
          <a:p>
            <a:pPr>
              <a:buFontTx/>
              <a:buChar char="-"/>
            </a:pPr>
            <a:r>
              <a:rPr lang="fr-FR" sz="2800" dirty="0" smtClean="0"/>
              <a:t>faible taux de réalisation des visites médicales d’embauche.</a:t>
            </a:r>
          </a:p>
          <a:p>
            <a:pPr>
              <a:buFontTx/>
              <a:buChar char="-"/>
            </a:pPr>
            <a:r>
              <a:rPr lang="fr-FR" sz="2800" dirty="0" smtClean="0"/>
              <a:t>Contenu inadapté aux risques à prévenir</a:t>
            </a:r>
          </a:p>
          <a:p>
            <a:pPr>
              <a:buFontTx/>
              <a:buChar char="-"/>
            </a:pPr>
            <a:r>
              <a:rPr lang="fr-FR" sz="2800" b="1" dirty="0" smtClean="0"/>
              <a:t>PRINCIPAL ÉLÉMENT BIOLOGIQUE DE SURVEILLANCE, LA NFS EST  MÉCONNUE.</a:t>
            </a:r>
          </a:p>
          <a:p>
            <a:pPr>
              <a:buFontTx/>
              <a:buChar char="-"/>
            </a:pPr>
            <a:r>
              <a:rPr lang="fr-FR" sz="2800" dirty="0" smtClean="0"/>
              <a:t>L’environnement professionnel mal surveillé marqué par l’indisponibilité des dosimètres</a:t>
            </a:r>
          </a:p>
          <a:p>
            <a:pPr>
              <a:buFontTx/>
              <a:buChar char="-"/>
            </a:pPr>
            <a:r>
              <a:rPr lang="fr-FR" sz="2800" dirty="0" smtClean="0"/>
              <a:t>Leur mauvaise utilisation</a:t>
            </a:r>
          </a:p>
        </p:txBody>
      </p:sp>
    </p:spTree>
    <p:extLst>
      <p:ext uri="{BB962C8B-B14F-4D97-AF65-F5344CB8AC3E}">
        <p14:creationId xmlns:p14="http://schemas.microsoft.com/office/powerpoint/2010/main" val="6520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3066" y="383871"/>
            <a:ext cx="8911687" cy="725719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Conclusion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867" y="1582057"/>
            <a:ext cx="10685746" cy="4329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La protection de la santé des personnels DATR doit associer une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VISITE </a:t>
            </a:r>
            <a:r>
              <a:rPr lang="fr-FR" sz="2800" dirty="0"/>
              <a:t>D’EMBAUCHE </a:t>
            </a:r>
            <a:r>
              <a:rPr lang="fr-FR" sz="2800" dirty="0" smtClean="0"/>
              <a:t>+ NUMÉRATION  </a:t>
            </a:r>
            <a:r>
              <a:rPr lang="fr-FR" sz="2800" dirty="0"/>
              <a:t>INITIALE OBLIGATOIRE, </a:t>
            </a:r>
            <a:r>
              <a:rPr lang="fr-FR" sz="2800" dirty="0" smtClean="0"/>
              <a:t>puis ANNUELLE.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Rendre le dosimètre accessible pour tout le personnel DATR et sensibiliser ce personnel au port régulier de cet appareil de mesure. 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1105" y="329899"/>
            <a:ext cx="8911687" cy="63910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3342" y="1339403"/>
            <a:ext cx="10483402" cy="4791034"/>
          </a:xfrm>
        </p:spPr>
        <p:txBody>
          <a:bodyPr>
            <a:noAutofit/>
          </a:bodyPr>
          <a:lstStyle/>
          <a:p>
            <a:r>
              <a:rPr lang="fr-FR" sz="2800" dirty="0"/>
              <a:t> Les </a:t>
            </a:r>
            <a:r>
              <a:rPr lang="fr-FR" sz="2800" dirty="0" smtClean="0"/>
              <a:t>RI dans </a:t>
            </a:r>
            <a:r>
              <a:rPr lang="fr-FR" sz="2800" dirty="0"/>
              <a:t>leurs applications </a:t>
            </a:r>
            <a:r>
              <a:rPr lang="fr-FR" sz="2800" dirty="0" smtClean="0"/>
              <a:t>médicales , </a:t>
            </a:r>
            <a:r>
              <a:rPr lang="fr-FR" sz="2800" dirty="0"/>
              <a:t>ont contribué à améliorer la qualité du diagnostic et de la prise en charge des </a:t>
            </a:r>
            <a:r>
              <a:rPr lang="fr-FR" sz="2800" dirty="0" smtClean="0"/>
              <a:t>patients. </a:t>
            </a:r>
            <a:endParaRPr lang="fr-FR" sz="2800" dirty="0"/>
          </a:p>
          <a:p>
            <a:r>
              <a:rPr lang="fr-FR" sz="2800" dirty="0" smtClean="0"/>
              <a:t>Avec </a:t>
            </a:r>
            <a:r>
              <a:rPr lang="fr-FR" sz="2800" dirty="0"/>
              <a:t>les actes de </a:t>
            </a:r>
            <a:r>
              <a:rPr lang="fr-FR" sz="2800" dirty="0" smtClean="0"/>
              <a:t>la radiologie </a:t>
            </a:r>
            <a:r>
              <a:rPr lang="fr-FR" sz="2800" dirty="0"/>
              <a:t>interventionnelle, l’imagerie médicale permet d’accomplir des gestes thérapeutiques précis </a:t>
            </a:r>
            <a:r>
              <a:rPr lang="fr-FR" sz="2800" dirty="0" smtClean="0"/>
              <a:t>en </a:t>
            </a:r>
            <a:r>
              <a:rPr lang="fr-FR" sz="2800" dirty="0"/>
              <a:t>chirurgie et </a:t>
            </a:r>
            <a:r>
              <a:rPr lang="fr-FR" sz="2800" dirty="0" smtClean="0"/>
              <a:t>cancérologie</a:t>
            </a:r>
            <a:r>
              <a:rPr lang="fr-FR" sz="2800" dirty="0"/>
              <a:t>,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Toutefois, </a:t>
            </a:r>
            <a:r>
              <a:rPr lang="fr-FR" sz="2800" dirty="0"/>
              <a:t>l’utilisation des rayonnements ionisants en radiologie </a:t>
            </a:r>
            <a:r>
              <a:rPr lang="fr-FR" sz="2800" dirty="0" smtClean="0"/>
              <a:t>: </a:t>
            </a:r>
            <a:r>
              <a:rPr lang="fr-FR" sz="2800" b="1" dirty="0" smtClean="0">
                <a:solidFill>
                  <a:srgbClr val="002060"/>
                </a:solidFill>
              </a:rPr>
              <a:t>RISQUES</a:t>
            </a:r>
            <a:r>
              <a:rPr lang="fr-FR" sz="2800" dirty="0" smtClean="0"/>
              <a:t> et </a:t>
            </a:r>
            <a:r>
              <a:rPr lang="fr-FR" sz="2800" b="1" dirty="0" smtClean="0">
                <a:solidFill>
                  <a:srgbClr val="002060"/>
                </a:solidFill>
              </a:rPr>
              <a:t>DANGERS</a:t>
            </a:r>
            <a:r>
              <a:rPr lang="fr-FR" sz="2800" dirty="0" smtClean="0"/>
              <a:t> pour le personnel de santé </a:t>
            </a:r>
            <a:r>
              <a:rPr lang="fr-FR" sz="2800" dirty="0">
                <a:solidFill>
                  <a:srgbClr val="002060"/>
                </a:solidFill>
              </a:rPr>
              <a:t>directement </a:t>
            </a:r>
            <a:r>
              <a:rPr lang="fr-FR" sz="2800" dirty="0" smtClean="0">
                <a:solidFill>
                  <a:srgbClr val="002060"/>
                </a:solidFill>
              </a:rPr>
              <a:t>affecté </a:t>
            </a:r>
            <a:r>
              <a:rPr lang="fr-FR" sz="2800" dirty="0">
                <a:solidFill>
                  <a:srgbClr val="002060"/>
                </a:solidFill>
              </a:rPr>
              <a:t>aux travaux sous rayonnements </a:t>
            </a:r>
            <a:r>
              <a:rPr lang="fr-FR" sz="2800" dirty="0"/>
              <a:t>(</a:t>
            </a:r>
            <a:r>
              <a:rPr lang="fr-FR" sz="2800" b="1" dirty="0"/>
              <a:t>DATR</a:t>
            </a:r>
            <a:r>
              <a:rPr lang="fr-FR" sz="2800" dirty="0"/>
              <a:t>).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            </a:t>
            </a:r>
            <a:r>
              <a:rPr lang="fr-FR" sz="2800" b="1" dirty="0" smtClean="0"/>
              <a:t>CANCERS, STERILITE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41</a:t>
            </a:r>
            <a:r>
              <a:rPr lang="fr-FR" sz="2800" dirty="0"/>
              <a:t>% de l’exposition artificielle aux rayonnements ionisants est d’origine médicale </a:t>
            </a:r>
            <a:r>
              <a:rPr lang="fr-FR" sz="2800" dirty="0" smtClean="0"/>
              <a:t>[</a:t>
            </a:r>
            <a:r>
              <a:rPr lang="en-US" sz="2800" b="1" dirty="0" err="1"/>
              <a:t>B</a:t>
            </a:r>
            <a:r>
              <a:rPr lang="en-US" sz="2800" b="1" dirty="0" err="1" smtClean="0"/>
              <a:t>mc</a:t>
            </a:r>
            <a:r>
              <a:rPr lang="en-US" sz="2800" b="1" dirty="0" smtClean="0"/>
              <a:t> ,public health, 2002</a:t>
            </a:r>
            <a:r>
              <a:rPr lang="fr-FR" sz="2800" dirty="0" smtClean="0"/>
              <a:t>]. 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A42E-624D-4DE7-86D8-19367C6AA998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lèche droite 5"/>
          <p:cNvSpPr/>
          <p:nvPr/>
        </p:nvSpPr>
        <p:spPr>
          <a:xfrm>
            <a:off x="1455313" y="4314422"/>
            <a:ext cx="1468191" cy="48939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4514" y="1056068"/>
            <a:ext cx="8525255" cy="4958366"/>
          </a:xfrm>
        </p:spPr>
        <p:txBody>
          <a:bodyPr/>
          <a:lstStyle/>
          <a:p>
            <a:r>
              <a:rPr lang="fr-FR" sz="2400" b="1" dirty="0" smtClean="0"/>
              <a:t>La gravité du risque</a:t>
            </a:r>
            <a:r>
              <a:rPr lang="fr-FR" sz="2400" b="1" dirty="0"/>
              <a:t> </a:t>
            </a:r>
            <a:r>
              <a:rPr lang="fr-FR" sz="2400" b="1" dirty="0" smtClean="0"/>
              <a:t>+ difficultés du traitement</a:t>
            </a:r>
          </a:p>
          <a:p>
            <a:endParaRPr lang="fr-FR" sz="2400" b="1" dirty="0"/>
          </a:p>
          <a:p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           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INTERET=   PREVENTION DE L’EXPOSITION AUX RI</a:t>
            </a:r>
          </a:p>
          <a:p>
            <a:pPr marL="0" indent="0">
              <a:buNone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597E-36B7-452A-BD2C-A53697A65521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96208" y="244137"/>
            <a:ext cx="8911687" cy="753929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Introduction (2)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4481848" y="1481070"/>
            <a:ext cx="2137893" cy="1017431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820838003"/>
              </p:ext>
            </p:extLst>
          </p:nvPr>
        </p:nvGraphicFramePr>
        <p:xfrm>
          <a:off x="1954726" y="405931"/>
          <a:ext cx="8747617" cy="5724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9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3624" y="512462"/>
            <a:ext cx="8911687" cy="1280890"/>
          </a:xfrm>
        </p:spPr>
        <p:txBody>
          <a:bodyPr/>
          <a:lstStyle/>
          <a:p>
            <a:pPr algn="ct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80" y="2133600"/>
            <a:ext cx="9623732" cy="246415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 Identifier les visites réglementaires réalisées;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Décrire le contenu des visites médicales réalisées; 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Proposer des mesures pour améliorer l’existant.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26C-F023-40C1-8407-1BC3E3283D5A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Plan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Introduction</a:t>
            </a:r>
          </a:p>
          <a:p>
            <a:pPr marL="0" indent="0">
              <a:buNone/>
            </a:pPr>
            <a:r>
              <a:rPr lang="fr-FR" sz="3200" dirty="0" smtClean="0"/>
              <a:t>I-Matériels et méthodes</a:t>
            </a:r>
          </a:p>
          <a:p>
            <a:pPr marL="0" indent="0">
              <a:buNone/>
            </a:pPr>
            <a:r>
              <a:rPr lang="fr-FR" sz="3200" dirty="0" smtClean="0"/>
              <a:t>II-Résultats et discussion</a:t>
            </a:r>
          </a:p>
          <a:p>
            <a:pPr marL="0" indent="0">
              <a:buNone/>
            </a:pPr>
            <a:r>
              <a:rPr lang="fr-FR" sz="3200" dirty="0" smtClean="0"/>
              <a:t>Conclusion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77F-EC06-40CC-8019-F6A837F5F8D4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1579" y="51160"/>
            <a:ext cx="8911687" cy="753929"/>
          </a:xfrm>
        </p:spPr>
        <p:txBody>
          <a:bodyPr/>
          <a:lstStyle/>
          <a:p>
            <a:pPr algn="ctr"/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1335109"/>
            <a:ext cx="8915400" cy="4434625"/>
          </a:xfrm>
        </p:spPr>
        <p:txBody>
          <a:bodyPr/>
          <a:lstStyle/>
          <a:p>
            <a:r>
              <a:rPr lang="fr-FR" sz="3200" dirty="0" smtClean="0"/>
              <a:t> Etude transversale, rétrospective et descriptive </a:t>
            </a:r>
          </a:p>
          <a:p>
            <a:r>
              <a:rPr lang="fr-FR" sz="3200" dirty="0" smtClean="0"/>
              <a:t> Réalisée de </a:t>
            </a:r>
            <a:r>
              <a:rPr lang="fr-FR" sz="3200" dirty="0"/>
              <a:t>o</a:t>
            </a:r>
            <a:r>
              <a:rPr lang="fr-FR" sz="3200" dirty="0" smtClean="0"/>
              <a:t>ctobre à novembre 2014</a:t>
            </a:r>
          </a:p>
          <a:p>
            <a:r>
              <a:rPr lang="fr-FR" sz="3200" dirty="0" smtClean="0"/>
              <a:t> A inclus les service de radiologie des hôpitaux publics et leurs personnels DATR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Données recueillies sur un questionnaire auto-administré portant sur les informations </a:t>
            </a:r>
            <a:r>
              <a:rPr lang="fr-FR" sz="3200" dirty="0" err="1" smtClean="0"/>
              <a:t>socio-démographiques</a:t>
            </a:r>
            <a:r>
              <a:rPr lang="fr-FR" sz="3200" dirty="0" smtClean="0"/>
              <a:t>, la prévention et les conditions de travail.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3A30-2440-43FD-B7EA-544C25836C01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467273"/>
            <a:ext cx="8911687" cy="641017"/>
          </a:xfrm>
        </p:spPr>
        <p:txBody>
          <a:bodyPr/>
          <a:lstStyle/>
          <a:p>
            <a:pPr algn="ctr"/>
            <a:r>
              <a:rPr lang="fr-FR" dirty="0" smtClean="0"/>
              <a:t> Résultats (1): Aspects </a:t>
            </a:r>
            <a:r>
              <a:rPr lang="fr-FR" dirty="0" err="1" smtClean="0"/>
              <a:t>soci-démographiques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534792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 Tableau 1: Répartition des participants en fonction des hôpitaux.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573F-AF77-4856-A3C6-D59ABA4D6DBF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84810"/>
              </p:ext>
            </p:extLst>
          </p:nvPr>
        </p:nvGraphicFramePr>
        <p:xfrm>
          <a:off x="1580135" y="2201425"/>
          <a:ext cx="8691325" cy="388439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77119"/>
                <a:gridCol w="1942249"/>
                <a:gridCol w="2304866"/>
                <a:gridCol w="2167091"/>
              </a:tblGrid>
              <a:tr h="575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Centres médicaux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Masculin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Féminin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Total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4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(15%)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25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HMA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(20%)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451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 de Treichville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(6%)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81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 de Yopougon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(27%)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0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 </a:t>
                      </a:r>
                      <a:r>
                        <a:rPr lang="fr-FR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Cocody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fr-FR" sz="24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(30%)</a:t>
                      </a:r>
                      <a:endParaRPr lang="fr-FR" sz="24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25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(90)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(10%)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(100%)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1403797"/>
            <a:ext cx="9523331" cy="396651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 Participants: 54 Techniciens supérieurs et 5 ingénieurs  en imagerie médicale</a:t>
            </a:r>
          </a:p>
          <a:p>
            <a:r>
              <a:rPr lang="fr-FR" sz="3200" dirty="0" smtClean="0"/>
              <a:t> La </a:t>
            </a:r>
            <a:r>
              <a:rPr lang="fr-FR" sz="3200" dirty="0"/>
              <a:t>tranche d’âge </a:t>
            </a:r>
            <a:r>
              <a:rPr lang="fr-FR" sz="3200" dirty="0" smtClean="0"/>
              <a:t>30-50 </a:t>
            </a:r>
            <a:r>
              <a:rPr lang="fr-FR" sz="3200" dirty="0"/>
              <a:t>ans représentait 94% des participants </a:t>
            </a:r>
            <a:r>
              <a:rPr lang="fr-FR" sz="3200" dirty="0" smtClean="0"/>
              <a:t>;</a:t>
            </a:r>
          </a:p>
          <a:p>
            <a:r>
              <a:rPr lang="fr-FR" sz="3200" dirty="0" smtClean="0"/>
              <a:t> Ancienneté variait entre </a:t>
            </a:r>
            <a:r>
              <a:rPr lang="fr-FR" sz="3200" dirty="0"/>
              <a:t>10 et 20 </a:t>
            </a:r>
            <a:r>
              <a:rPr lang="fr-FR" sz="3200" dirty="0" smtClean="0"/>
              <a:t>ans chez 48% (</a:t>
            </a:r>
            <a:r>
              <a:rPr lang="fr-FR" sz="3200" dirty="0"/>
              <a:t>28)</a:t>
            </a:r>
            <a:r>
              <a:rPr lang="fr-FR" sz="3200" dirty="0" smtClean="0"/>
              <a:t> des exposés.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F73B-2E89-4D67-9A1E-8030459C3566}" type="datetime1">
              <a:rPr lang="en-US" smtClean="0"/>
              <a:t>4/6/2015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245195" y="347462"/>
            <a:ext cx="8911687" cy="805445"/>
          </a:xfrm>
        </p:spPr>
        <p:txBody>
          <a:bodyPr/>
          <a:lstStyle/>
          <a:p>
            <a:pPr algn="ctr"/>
            <a:r>
              <a:rPr lang="fr-FR" dirty="0" smtClean="0"/>
              <a:t> Résultats (2)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4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7731" y="102658"/>
            <a:ext cx="10099343" cy="68512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Tableau II: Connaissance des risques liés à l’exposition aux RI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21340"/>
              </p:ext>
            </p:extLst>
          </p:nvPr>
        </p:nvGraphicFramePr>
        <p:xfrm>
          <a:off x="1446663" y="1101635"/>
          <a:ext cx="10290411" cy="5574276"/>
        </p:xfrm>
        <a:graphic>
          <a:graphicData uri="http://schemas.openxmlformats.org/drawingml/2006/table">
            <a:tbl>
              <a:tblPr firstRow="1" firstCol="1" bandRow="1"/>
              <a:tblGrid>
                <a:gridCol w="2177659"/>
                <a:gridCol w="1372158"/>
                <a:gridCol w="1645126"/>
                <a:gridCol w="1554949"/>
                <a:gridCol w="1456241"/>
                <a:gridCol w="1514734"/>
                <a:gridCol w="569544"/>
              </a:tblGrid>
              <a:tr h="53609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Structures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hospitalières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Risques liés aux RI 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ICA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HMA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C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Y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T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Maladie ophtalmologique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Maladie hématologique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Maladie dermatologique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Stérilité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sait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</a:t>
                      </a:r>
                      <a:endParaRPr lang="fr-FR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ersonnalisé 3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nalisé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ED7D31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ersonnalisé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ED7D31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1411</TotalTime>
  <Words>1298</Words>
  <Application>Microsoft Office PowerPoint</Application>
  <PresentationFormat>Grand écran</PresentationFormat>
  <Paragraphs>448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Agency FB</vt:lpstr>
      <vt:lpstr>Arial</vt:lpstr>
      <vt:lpstr>Calibri</vt:lpstr>
      <vt:lpstr>Times New Roman</vt:lpstr>
      <vt:lpstr>Wingdings 3</vt:lpstr>
      <vt:lpstr>Brin</vt:lpstr>
      <vt:lpstr>SURVEILLANCE MÉDICALE DU PERSONNEL HOSPITALIER DIRECTEMENT AFFECTÉ AUX TRAVAUX SOUS RAYONNEMENTS (DATR) DANS LES HOPITAUX PUBLICS A ABIDJAN </vt:lpstr>
      <vt:lpstr>Introduction</vt:lpstr>
      <vt:lpstr>Introduction (2)</vt:lpstr>
      <vt:lpstr>Objectifs</vt:lpstr>
      <vt:lpstr>Plan</vt:lpstr>
      <vt:lpstr>Méthodologie</vt:lpstr>
      <vt:lpstr> Résultats (1): Aspects soci-démographiques</vt:lpstr>
      <vt:lpstr> Résultats (2)</vt:lpstr>
      <vt:lpstr>Tableau II: Connaissance des risques liés à l’exposition aux RI</vt:lpstr>
      <vt:lpstr>RESULTATS </vt:lpstr>
      <vt:lpstr>Tableau III: Distribution des hôpitaux selon la qualité de la surveillance médicale</vt:lpstr>
      <vt:lpstr>RÉSULTATS: Contenu de la surveillance médicale</vt:lpstr>
      <vt:lpstr>Résultats (4): Examens complémentaires</vt:lpstr>
      <vt:lpstr>Résultats (5)</vt:lpstr>
      <vt:lpstr>Résultats (6)</vt:lpstr>
      <vt:lpstr>Résultats (7)</vt:lpstr>
      <vt:lpstr>Résultats (8) : Disponibilité  des dosimètres   </vt:lpstr>
      <vt:lpstr>Conclusion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78</cp:revision>
  <dcterms:created xsi:type="dcterms:W3CDTF">2015-03-25T09:01:04Z</dcterms:created>
  <dcterms:modified xsi:type="dcterms:W3CDTF">2015-04-06T15:18:13Z</dcterms:modified>
</cp:coreProperties>
</file>